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
  </p:notesMasterIdLst>
  <p:sldIdLst>
    <p:sldId id="256" r:id="rId5"/>
    <p:sldId id="257" r:id="rId6"/>
    <p:sldId id="259"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4A6"/>
    <a:srgbClr val="9933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20" d="100"/>
          <a:sy n="120" d="100"/>
        </p:scale>
        <p:origin x="2160" y="-19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6BA3-BBAE-487D-9277-F6FE79C702DA}" type="datetimeFigureOut">
              <a:rPr lang="it-IT" smtClean="0"/>
              <a:t>11/09/2025</a:t>
            </a:fld>
            <a:endParaRPr lang="it-IT"/>
          </a:p>
        </p:txBody>
      </p:sp>
      <p:sp>
        <p:nvSpPr>
          <p:cNvPr id="4" name="Segnaposto immagine diapositiva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AFDAF-A197-47A2-B413-56EE0F40F5A3}" type="slidenum">
              <a:rPr lang="it-IT" smtClean="0"/>
              <a:t>‹N›</a:t>
            </a:fld>
            <a:endParaRPr lang="it-IT"/>
          </a:p>
        </p:txBody>
      </p:sp>
    </p:spTree>
    <p:extLst>
      <p:ext uri="{BB962C8B-B14F-4D97-AF65-F5344CB8AC3E}">
        <p14:creationId xmlns:p14="http://schemas.microsoft.com/office/powerpoint/2010/main" val="287861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08AFDAF-A197-47A2-B413-56EE0F40F5A3}" type="slidenum">
              <a:rPr lang="it-IT" smtClean="0"/>
              <a:t>3</a:t>
            </a:fld>
            <a:endParaRPr lang="it-IT"/>
          </a:p>
        </p:txBody>
      </p:sp>
    </p:spTree>
    <p:extLst>
      <p:ext uri="{BB962C8B-B14F-4D97-AF65-F5344CB8AC3E}">
        <p14:creationId xmlns:p14="http://schemas.microsoft.com/office/powerpoint/2010/main" val="25010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18D9E67-14B7-421C-8605-8C5E5F909D01}" type="datetimeFigureOut">
              <a:rPr lang="it-IT" smtClean="0"/>
              <a:t>11/09/2025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367347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18D9E67-14B7-421C-8605-8C5E5F909D01}" type="datetimeFigureOut">
              <a:rPr lang="it-IT" smtClean="0"/>
              <a:t>11/09/2025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374030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18D9E67-14B7-421C-8605-8C5E5F909D01}" type="datetimeFigureOut">
              <a:rPr lang="it-IT" smtClean="0"/>
              <a:t>11/09/2025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295383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18D9E67-14B7-421C-8605-8C5E5F909D01}" type="datetimeFigureOut">
              <a:rPr lang="it-IT" smtClean="0"/>
              <a:t>11/09/2025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251712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18D9E67-14B7-421C-8605-8C5E5F909D01}" type="datetimeFigureOut">
              <a:rPr lang="it-IT" smtClean="0"/>
              <a:t>11/09/2025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124550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18D9E67-14B7-421C-8605-8C5E5F909D01}" type="datetimeFigureOut">
              <a:rPr lang="it-IT" smtClean="0"/>
              <a:t>11/09/2025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47963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472381" y="3618442"/>
            <a:ext cx="2901255" cy="53221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3471863" y="3618442"/>
            <a:ext cx="2915543" cy="53221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18D9E67-14B7-421C-8605-8C5E5F909D01}" type="datetimeFigureOut">
              <a:rPr lang="it-IT" smtClean="0"/>
              <a:t>11/09/2025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401006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18D9E67-14B7-421C-8605-8C5E5F909D01}" type="datetimeFigureOut">
              <a:rPr lang="it-IT" smtClean="0"/>
              <a:t>11/09/2025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13633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D9E67-14B7-421C-8605-8C5E5F909D01}" type="datetimeFigureOut">
              <a:rPr lang="it-IT" smtClean="0"/>
              <a:t>11/09/2025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338395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18D9E67-14B7-421C-8605-8C5E5F909D01}" type="datetimeFigureOut">
              <a:rPr lang="it-IT" smtClean="0"/>
              <a:t>11/09/2025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43650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18D9E67-14B7-421C-8605-8C5E5F909D01}" type="datetimeFigureOut">
              <a:rPr lang="it-IT" smtClean="0"/>
              <a:t>11/09/2025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C12825F-AC6D-408B-BD9C-BB1BD044872E}" type="slidenum">
              <a:rPr lang="it-IT" smtClean="0"/>
              <a:t>‹N›</a:t>
            </a:fld>
            <a:endParaRPr lang="it-IT"/>
          </a:p>
        </p:txBody>
      </p:sp>
    </p:spTree>
    <p:extLst>
      <p:ext uri="{BB962C8B-B14F-4D97-AF65-F5344CB8AC3E}">
        <p14:creationId xmlns:p14="http://schemas.microsoft.com/office/powerpoint/2010/main" val="198298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E18D9E67-14B7-421C-8605-8C5E5F909D01}" type="datetimeFigureOut">
              <a:rPr lang="it-IT" smtClean="0"/>
              <a:t>11/09/2025</a:t>
            </a:fld>
            <a:endParaRPr lang="it-IT"/>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it-IT"/>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9C12825F-AC6D-408B-BD9C-BB1BD044872E}" type="slidenum">
              <a:rPr lang="it-IT" smtClean="0"/>
              <a:t>‹N›</a:t>
            </a:fld>
            <a:endParaRPr lang="it-IT"/>
          </a:p>
        </p:txBody>
      </p:sp>
    </p:spTree>
    <p:extLst>
      <p:ext uri="{BB962C8B-B14F-4D97-AF65-F5344CB8AC3E}">
        <p14:creationId xmlns:p14="http://schemas.microsoft.com/office/powerpoint/2010/main" val="4192576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gestionecentro.trisaia@enea.it" TargetMode="External"/><Relationship Id="rId3" Type="http://schemas.openxmlformats.org/officeDocument/2006/relationships/image" Target="../media/image2.emf"/><Relationship Id="rId7" Type="http://schemas.openxmlformats.org/officeDocument/2006/relationships/hyperlink" Target="mailto:giambattista.labattaglia@enea.it"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mailto:filippo.oriolo@enea.it" TargetMode="External"/><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hyperlink" Target="mailto:gestionecentro.trisaia@enea.it" TargetMode="External"/><Relationship Id="rId3" Type="http://schemas.openxmlformats.org/officeDocument/2006/relationships/image" Target="../media/image2.emf"/><Relationship Id="rId7" Type="http://schemas.openxmlformats.org/officeDocument/2006/relationships/hyperlink" Target="mailto:giambattista.labattaglia@enea.it"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mailto:filippo.oriolo@enea.it" TargetMode="External"/><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hyperlink" Target="mailto:giambattista.labattaglia@enea.it" TargetMode="External"/><Relationship Id="rId3" Type="http://schemas.openxmlformats.org/officeDocument/2006/relationships/image" Target="../media/image1.emf"/><Relationship Id="rId7" Type="http://schemas.openxmlformats.org/officeDocument/2006/relationships/hyperlink" Target="mailto:filippo.oriolo@enea.i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image" Target="../media/image5.emf"/><Relationship Id="rId5" Type="http://schemas.openxmlformats.org/officeDocument/2006/relationships/image" Target="../media/image3.emf"/><Relationship Id="rId10" Type="http://schemas.openxmlformats.org/officeDocument/2006/relationships/image" Target="../media/image6.JPG"/><Relationship Id="rId4" Type="http://schemas.openxmlformats.org/officeDocument/2006/relationships/image" Target="../media/image2.emf"/><Relationship Id="rId9" Type="http://schemas.openxmlformats.org/officeDocument/2006/relationships/hyperlink" Target="mailto:gestionecentro.trisaia@enea.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6B7CFB19-3E3D-3FE1-E23B-50615011CB9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3070" y="21236"/>
            <a:ext cx="7342094" cy="9863528"/>
          </a:xfrm>
          <a:prstGeom prst="rect">
            <a:avLst/>
          </a:prstGeom>
        </p:spPr>
      </p:pic>
      <p:pic>
        <p:nvPicPr>
          <p:cNvPr id="9" name="Immagine 8">
            <a:extLst>
              <a:ext uri="{FF2B5EF4-FFF2-40B4-BE49-F238E27FC236}">
                <a16:creationId xmlns:a16="http://schemas.microsoft.com/office/drawing/2014/main" id="{3E93A829-04A3-B1A2-F818-7AF72B4658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9281" y="347691"/>
            <a:ext cx="6858000" cy="9076148"/>
          </a:xfrm>
          <a:prstGeom prst="rect">
            <a:avLst/>
          </a:prstGeom>
        </p:spPr>
      </p:pic>
      <p:pic>
        <p:nvPicPr>
          <p:cNvPr id="11" name="Immagine 10">
            <a:extLst>
              <a:ext uri="{FF2B5EF4-FFF2-40B4-BE49-F238E27FC236}">
                <a16:creationId xmlns:a16="http://schemas.microsoft.com/office/drawing/2014/main" id="{712024C4-960C-78EA-04B3-FF2AC6CA087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493" y="196841"/>
            <a:ext cx="6858000" cy="9377847"/>
          </a:xfrm>
          <a:prstGeom prst="rect">
            <a:avLst/>
          </a:prstGeom>
        </p:spPr>
      </p:pic>
      <p:pic>
        <p:nvPicPr>
          <p:cNvPr id="15" name="Immagine 14" descr="Immagine che contiene disegno con Maire Curie che guarda una provetta di radio">
            <a:extLst>
              <a:ext uri="{FF2B5EF4-FFF2-40B4-BE49-F238E27FC236}">
                <a16:creationId xmlns:a16="http://schemas.microsoft.com/office/drawing/2014/main" id="{4B2EF88A-8237-AE09-CF96-99C36970EF26}"/>
              </a:ext>
            </a:extLst>
          </p:cNvPr>
          <p:cNvPicPr>
            <a:picLocks noChangeAspect="1"/>
          </p:cNvPicPr>
          <p:nvPr/>
        </p:nvPicPr>
        <p:blipFill>
          <a:blip r:embed="rId5"/>
          <a:stretch>
            <a:fillRect/>
          </a:stretch>
        </p:blipFill>
        <p:spPr>
          <a:xfrm>
            <a:off x="5158724" y="288905"/>
            <a:ext cx="1260000" cy="1253547"/>
          </a:xfrm>
          <a:prstGeom prst="rect">
            <a:avLst/>
          </a:prstGeom>
        </p:spPr>
      </p:pic>
      <p:sp>
        <p:nvSpPr>
          <p:cNvPr id="20" name="CasellaDiTesto 19">
            <a:extLst>
              <a:ext uri="{FF2B5EF4-FFF2-40B4-BE49-F238E27FC236}">
                <a16:creationId xmlns:a16="http://schemas.microsoft.com/office/drawing/2014/main" id="{D3C73863-1D97-531C-6038-E1E3346570A2}"/>
              </a:ext>
            </a:extLst>
          </p:cNvPr>
          <p:cNvSpPr txBox="1"/>
          <p:nvPr/>
        </p:nvSpPr>
        <p:spPr>
          <a:xfrm>
            <a:off x="511734" y="207243"/>
            <a:ext cx="5096435" cy="759182"/>
          </a:xfrm>
          <a:prstGeom prst="rect">
            <a:avLst/>
          </a:prstGeom>
          <a:noFill/>
        </p:spPr>
        <p:txBody>
          <a:bodyPr wrap="square" rtlCol="0">
            <a:spAutoFit/>
          </a:bodyPr>
          <a:lstStyle/>
          <a:p>
            <a:pPr>
              <a:lnSpc>
                <a:spcPts val="2600"/>
              </a:lnSpc>
            </a:pPr>
            <a:r>
              <a:rPr lang="it-IT" sz="1400" b="1" dirty="0">
                <a:solidFill>
                  <a:srgbClr val="993365"/>
                </a:solidFill>
              </a:rPr>
              <a:t>Notte Europea delle Ricercatrici e dei Ricercatori</a:t>
            </a:r>
          </a:p>
          <a:p>
            <a:pPr>
              <a:lnSpc>
                <a:spcPts val="2600"/>
              </a:lnSpc>
            </a:pPr>
            <a:r>
              <a:rPr lang="it-IT" sz="2700" b="1" dirty="0">
                <a:solidFill>
                  <a:srgbClr val="4074A6"/>
                </a:solidFill>
                <a:latin typeface="Arial Narrow" panose="020B0606020202030204" pitchFamily="34" charset="0"/>
              </a:rPr>
              <a:t>Centro Ricerche ENEA Trisaia</a:t>
            </a:r>
          </a:p>
        </p:txBody>
      </p:sp>
      <p:sp>
        <p:nvSpPr>
          <p:cNvPr id="24" name="CasellaDiTesto 23">
            <a:extLst>
              <a:ext uri="{FF2B5EF4-FFF2-40B4-BE49-F238E27FC236}">
                <a16:creationId xmlns:a16="http://schemas.microsoft.com/office/drawing/2014/main" id="{A9EEB77D-0D28-BF63-FACA-6B2BD751CB9E}"/>
              </a:ext>
            </a:extLst>
          </p:cNvPr>
          <p:cNvSpPr txBox="1"/>
          <p:nvPr/>
        </p:nvSpPr>
        <p:spPr>
          <a:xfrm>
            <a:off x="529724" y="867621"/>
            <a:ext cx="3610534" cy="338554"/>
          </a:xfrm>
          <a:prstGeom prst="rect">
            <a:avLst/>
          </a:prstGeom>
          <a:noFill/>
        </p:spPr>
        <p:txBody>
          <a:bodyPr wrap="square">
            <a:spAutoFit/>
          </a:bodyPr>
          <a:lstStyle/>
          <a:p>
            <a:r>
              <a:rPr lang="it-IT" sz="1600" dirty="0">
                <a:effectLst/>
                <a:latin typeface="Calibri" panose="020F0502020204030204" pitchFamily="34" charset="0"/>
                <a:ea typeface="Calibri" panose="020F0502020204030204" pitchFamily="34" charset="0"/>
                <a:cs typeface="Times New Roman" panose="02020603050405020304" pitchFamily="18" charset="0"/>
              </a:rPr>
              <a:t>26 Settembre 2025 | h 16:00</a:t>
            </a: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 22:00</a:t>
            </a:r>
            <a:endParaRPr lang="it-IT" sz="1600" dirty="0"/>
          </a:p>
        </p:txBody>
      </p:sp>
      <p:sp>
        <p:nvSpPr>
          <p:cNvPr id="8" name="CasellaDiTesto 7">
            <a:extLst>
              <a:ext uri="{FF2B5EF4-FFF2-40B4-BE49-F238E27FC236}">
                <a16:creationId xmlns:a16="http://schemas.microsoft.com/office/drawing/2014/main" id="{E14F350A-0E6B-9AF3-1635-384490BEB9AB}"/>
              </a:ext>
            </a:extLst>
          </p:cNvPr>
          <p:cNvSpPr txBox="1"/>
          <p:nvPr/>
        </p:nvSpPr>
        <p:spPr>
          <a:xfrm>
            <a:off x="519636" y="1201282"/>
            <a:ext cx="4020673" cy="477182"/>
          </a:xfrm>
          <a:prstGeom prst="rect">
            <a:avLst/>
          </a:prstGeom>
          <a:noFill/>
        </p:spPr>
        <p:txBody>
          <a:bodyPr wrap="square">
            <a:spAutoFit/>
          </a:bodyPr>
          <a:lstStyle/>
          <a:p>
            <a:pPr>
              <a:lnSpc>
                <a:spcPts val="3000"/>
              </a:lnSpc>
            </a:pPr>
            <a:r>
              <a:rPr lang="it-IT" sz="3000" b="1" dirty="0">
                <a:solidFill>
                  <a:srgbClr val="A5BD44"/>
                </a:solidFill>
                <a:latin typeface="Arial Narrow" panose="020B0606020202030204" pitchFamily="34" charset="0"/>
              </a:rPr>
              <a:t>Percorso 1 </a:t>
            </a:r>
            <a:endParaRPr lang="it-IT" sz="3000" b="1" dirty="0">
              <a:latin typeface="Arial Narrow" panose="020B0606020202030204" pitchFamily="34" charset="0"/>
            </a:endParaRPr>
          </a:p>
        </p:txBody>
      </p:sp>
      <p:sp>
        <p:nvSpPr>
          <p:cNvPr id="4" name="CasellaDiTesto 3">
            <a:extLst>
              <a:ext uri="{FF2B5EF4-FFF2-40B4-BE49-F238E27FC236}">
                <a16:creationId xmlns:a16="http://schemas.microsoft.com/office/drawing/2014/main" id="{6606AD01-AD2F-90EB-758B-D2A870B5D7F3}"/>
              </a:ext>
            </a:extLst>
          </p:cNvPr>
          <p:cNvSpPr txBox="1"/>
          <p:nvPr/>
        </p:nvSpPr>
        <p:spPr>
          <a:xfrm>
            <a:off x="492743" y="1610572"/>
            <a:ext cx="5518093" cy="357214"/>
          </a:xfrm>
          <a:prstGeom prst="rect">
            <a:avLst/>
          </a:prstGeom>
          <a:noFill/>
        </p:spPr>
        <p:txBody>
          <a:bodyPr wrap="square">
            <a:spAutoFit/>
          </a:bodyPr>
          <a:lstStyle/>
          <a:p>
            <a:pPr>
              <a:lnSpc>
                <a:spcPts val="2200"/>
              </a:lnSpc>
            </a:pPr>
            <a:r>
              <a:rPr lang="it-IT" sz="1500" b="1" kern="100" dirty="0">
                <a:solidFill>
                  <a:srgbClr val="4074A6"/>
                </a:solidFill>
                <a:effectLst/>
                <a:ea typeface="Times New Roman" panose="02020603050405020304" pitchFamily="18" charset="0"/>
                <a:cs typeface="Times New Roman" panose="02020603050405020304" pitchFamily="18" charset="0"/>
              </a:rPr>
              <a:t>A cura del </a:t>
            </a:r>
            <a:r>
              <a:rPr lang="it-IT" sz="1500" b="1" kern="100" dirty="0">
                <a:solidFill>
                  <a:srgbClr val="4074A6"/>
                </a:solidFill>
                <a:effectLst/>
                <a:ea typeface="Aptos" panose="020B0004020202020204" pitchFamily="34" charset="0"/>
                <a:cs typeface="Times New Roman" panose="02020603050405020304" pitchFamily="18" charset="0"/>
              </a:rPr>
              <a:t>Laboratorio Bioeconomia Circolare Rigenerativa</a:t>
            </a:r>
            <a:endParaRPr lang="it-IT" sz="1500" b="1" dirty="0">
              <a:solidFill>
                <a:srgbClr val="4074A6"/>
              </a:solidFill>
            </a:endParaRPr>
          </a:p>
        </p:txBody>
      </p:sp>
      <p:sp>
        <p:nvSpPr>
          <p:cNvPr id="6" name="CasellaDiTesto 5">
            <a:extLst>
              <a:ext uri="{FF2B5EF4-FFF2-40B4-BE49-F238E27FC236}">
                <a16:creationId xmlns:a16="http://schemas.microsoft.com/office/drawing/2014/main" id="{963F1FBE-1200-A0DB-A7F0-30A2A6962843}"/>
              </a:ext>
            </a:extLst>
          </p:cNvPr>
          <p:cNvSpPr txBox="1"/>
          <p:nvPr/>
        </p:nvSpPr>
        <p:spPr>
          <a:xfrm>
            <a:off x="497542" y="1946165"/>
            <a:ext cx="5701552" cy="307777"/>
          </a:xfrm>
          <a:prstGeom prst="rect">
            <a:avLst/>
          </a:prstGeom>
          <a:noFill/>
        </p:spPr>
        <p:txBody>
          <a:bodyPr wrap="square" rtlCol="0">
            <a:spAutoFit/>
          </a:bodyPr>
          <a:lstStyle/>
          <a:p>
            <a:r>
              <a:rPr lang="it-IT" sz="1400" dirty="0"/>
              <a:t>Partenze Percorso: </a:t>
            </a:r>
            <a:r>
              <a:rPr lang="it-IT" sz="1400" dirty="0">
                <a:effectLst/>
                <a:ea typeface="Aptos" panose="020B0004020202020204" pitchFamily="34" charset="0"/>
              </a:rPr>
              <a:t>16:00 – 18:00 – 20:00 | </a:t>
            </a:r>
            <a:r>
              <a:rPr lang="it-IT" sz="1400" dirty="0"/>
              <a:t>Durata: 2 h</a:t>
            </a:r>
          </a:p>
        </p:txBody>
      </p:sp>
      <p:sp>
        <p:nvSpPr>
          <p:cNvPr id="3" name="CasellaDiTesto 2">
            <a:extLst>
              <a:ext uri="{FF2B5EF4-FFF2-40B4-BE49-F238E27FC236}">
                <a16:creationId xmlns:a16="http://schemas.microsoft.com/office/drawing/2014/main" id="{049598DD-3073-178E-C248-70BCDD5A8BAB}"/>
              </a:ext>
            </a:extLst>
          </p:cNvPr>
          <p:cNvSpPr txBox="1"/>
          <p:nvPr/>
        </p:nvSpPr>
        <p:spPr>
          <a:xfrm>
            <a:off x="492743" y="2600597"/>
            <a:ext cx="5867716" cy="5183727"/>
          </a:xfrm>
          <a:prstGeom prst="rect">
            <a:avLst/>
          </a:prstGeom>
          <a:noFill/>
        </p:spPr>
        <p:txBody>
          <a:bodyPr wrap="square" rtlCol="0">
            <a:spAutoFit/>
          </a:bodyPr>
          <a:lstStyle/>
          <a:p>
            <a:pPr>
              <a:lnSpc>
                <a:spcPts val="1100"/>
              </a:lnSpc>
            </a:pPr>
            <a:r>
              <a:rPr lang="it-IT" sz="1000" b="1" kern="100" dirty="0">
                <a:solidFill>
                  <a:srgbClr val="4074A6"/>
                </a:solidFill>
                <a:effectLst/>
                <a:ea typeface="Times New Roman" panose="02020603050405020304" pitchFamily="18" charset="0"/>
                <a:cs typeface="Times New Roman" panose="02020603050405020304" pitchFamily="18" charset="0"/>
              </a:rPr>
              <a:t>1. Indovina chi c’è per cena!</a:t>
            </a:r>
            <a:endParaRPr lang="it-IT" sz="1000" kern="100" dirty="0">
              <a:solidFill>
                <a:srgbClr val="4074A6"/>
              </a:solidFill>
              <a:effectLst/>
              <a:ea typeface="Aptos" panose="020B0004020202020204" pitchFamily="34" charset="0"/>
              <a:cs typeface="Times New Roman" panose="02020603050405020304" pitchFamily="18" charset="0"/>
            </a:endParaRPr>
          </a:p>
          <a:p>
            <a:pPr>
              <a:lnSpc>
                <a:spcPts val="1100"/>
              </a:lnSpc>
            </a:pPr>
            <a:r>
              <a:rPr lang="it-IT" sz="1000" kern="100" dirty="0">
                <a:solidFill>
                  <a:srgbClr val="000000"/>
                </a:solidFill>
                <a:effectLst/>
                <a:ea typeface="Times New Roman" panose="02020603050405020304" pitchFamily="18" charset="0"/>
                <a:cs typeface="Times New Roman" panose="02020603050405020304" pitchFamily="18" charset="0"/>
              </a:rPr>
              <a:t>Location: Hall Tecnologica </a:t>
            </a:r>
            <a:r>
              <a:rPr lang="it-IT" sz="1000" kern="100" dirty="0" err="1">
                <a:solidFill>
                  <a:srgbClr val="000000"/>
                </a:solidFill>
                <a:effectLst/>
                <a:ea typeface="Times New Roman" panose="02020603050405020304" pitchFamily="18" charset="0"/>
                <a:cs typeface="Times New Roman" panose="02020603050405020304" pitchFamily="18" charset="0"/>
              </a:rPr>
              <a:t>Agrobiopolis</a:t>
            </a:r>
            <a:r>
              <a:rPr lang="it-IT" sz="1000" kern="100" dirty="0">
                <a:solidFill>
                  <a:srgbClr val="000000"/>
                </a:solidFill>
                <a:effectLst/>
                <a:ea typeface="Times New Roman" panose="02020603050405020304" pitchFamily="18" charset="0"/>
                <a:cs typeface="Times New Roman" panose="02020603050405020304" pitchFamily="18" charset="0"/>
              </a:rPr>
              <a:t> R62; durata attività: 40 m</a:t>
            </a:r>
            <a:endParaRPr lang="it-IT" sz="1000" kern="100" dirty="0">
              <a:effectLst/>
              <a:ea typeface="Aptos" panose="020B0004020202020204" pitchFamily="34" charset="0"/>
              <a:cs typeface="Times New Roman" panose="02020603050405020304" pitchFamily="18" charset="0"/>
            </a:endParaRPr>
          </a:p>
          <a:p>
            <a:pPr algn="just">
              <a:lnSpc>
                <a:spcPts val="1100"/>
              </a:lnSpc>
            </a:pPr>
            <a:r>
              <a:rPr lang="it-IT" sz="1000" kern="100" dirty="0">
                <a:solidFill>
                  <a:srgbClr val="000000"/>
                </a:solidFill>
                <a:effectLst/>
                <a:ea typeface="Times New Roman" panose="02020603050405020304" pitchFamily="18" charset="0"/>
                <a:cs typeface="Times New Roman" panose="02020603050405020304" pitchFamily="18" charset="0"/>
              </a:rPr>
              <a:t>L’allevamento di insetti edibili rappresenta un’ottima fonte di proteine animali che richiede, tra l’altro, minor impiego di acqua, di mangime e di energia rispetto ai normali allevamenti intensivi dei comuni animali allevati per alimentazione umana. L’attività proposta avrà lo scopo di illustrare tutte le fasi della filiera che portano alla produzione sostenibile di prodotti alimentari alternativi ad alto contenuto proteico: dall’allevamento di insetti edibili, alimentati con matrici derivanti da scarti agroalimentari, all’ottenimento di farina e di prodotti finiti destinati al consumo umano e zootecnico. Sarà inoltre illustrata la capacità di utilizzare sottoprodotti dell’allevamento di insetti per ottenere un fertilizzante naturale capace di nutrire e, quindi, di favorire la crescita della pianta.</a:t>
            </a:r>
          </a:p>
          <a:p>
            <a:pPr algn="just">
              <a:lnSpc>
                <a:spcPts val="1100"/>
              </a:lnSpc>
            </a:pPr>
            <a:endParaRPr lang="it-IT" sz="1000" kern="100" dirty="0">
              <a:solidFill>
                <a:srgbClr val="000000"/>
              </a:solidFill>
              <a:effectLst/>
              <a:ea typeface="Times New Roman" panose="02020603050405020304" pitchFamily="18" charset="0"/>
              <a:cs typeface="Times New Roman" panose="02020603050405020304" pitchFamily="18" charset="0"/>
            </a:endParaRPr>
          </a:p>
          <a:p>
            <a:pPr>
              <a:lnSpc>
                <a:spcPts val="1100"/>
              </a:lnSpc>
              <a:spcBef>
                <a:spcPts val="600"/>
              </a:spcBef>
            </a:pPr>
            <a:r>
              <a:rPr lang="it-IT" sz="1000" b="1" kern="100" dirty="0">
                <a:solidFill>
                  <a:srgbClr val="4074A6"/>
                </a:solidFill>
                <a:ea typeface="Times New Roman" panose="02020603050405020304" pitchFamily="18" charset="0"/>
                <a:cs typeface="Times New Roman" panose="02020603050405020304" pitchFamily="18" charset="0"/>
              </a:rPr>
              <a:t>2</a:t>
            </a:r>
            <a:r>
              <a:rPr lang="it-IT" sz="1000" b="1" kern="100" dirty="0">
                <a:solidFill>
                  <a:srgbClr val="4074A6"/>
                </a:solidFill>
                <a:effectLst/>
                <a:ea typeface="Times New Roman" panose="02020603050405020304" pitchFamily="18" charset="0"/>
                <a:cs typeface="Times New Roman" panose="02020603050405020304" pitchFamily="18" charset="0"/>
              </a:rPr>
              <a:t>. </a:t>
            </a:r>
            <a:r>
              <a:rPr lang="it-IT" sz="1000" b="1" kern="100" dirty="0">
                <a:solidFill>
                  <a:srgbClr val="4074A6"/>
                </a:solidFill>
                <a:ea typeface="Times New Roman" panose="02020603050405020304" pitchFamily="18" charset="0"/>
                <a:cs typeface="Times New Roman" panose="02020603050405020304" pitchFamily="18" charset="0"/>
              </a:rPr>
              <a:t>L’affascinante mondo dei microbi</a:t>
            </a:r>
            <a:endParaRPr lang="it-IT" sz="1000" kern="100" dirty="0">
              <a:solidFill>
                <a:srgbClr val="4074A6"/>
              </a:solidFill>
              <a:ea typeface="Aptos" panose="020B0004020202020204" pitchFamily="34" charset="0"/>
              <a:cs typeface="Times New Roman" panose="02020603050405020304" pitchFamily="18" charset="0"/>
            </a:endParaRPr>
          </a:p>
          <a:p>
            <a:pPr>
              <a:lnSpc>
                <a:spcPts val="1100"/>
              </a:lnSpc>
            </a:pPr>
            <a:r>
              <a:rPr lang="it-IT" sz="1000" kern="100" dirty="0">
                <a:solidFill>
                  <a:srgbClr val="000000"/>
                </a:solidFill>
                <a:ea typeface="Times New Roman" panose="02020603050405020304" pitchFamily="18" charset="0"/>
                <a:cs typeface="Times New Roman" panose="02020603050405020304" pitchFamily="18" charset="0"/>
              </a:rPr>
              <a:t>Location: Hall Tecnologica </a:t>
            </a:r>
            <a:r>
              <a:rPr lang="it-IT" sz="1000" kern="100" dirty="0" err="1">
                <a:solidFill>
                  <a:srgbClr val="000000"/>
                </a:solidFill>
                <a:ea typeface="Times New Roman" panose="02020603050405020304" pitchFamily="18" charset="0"/>
                <a:cs typeface="Times New Roman" panose="02020603050405020304" pitchFamily="18" charset="0"/>
              </a:rPr>
              <a:t>Agrobiopolis</a:t>
            </a:r>
            <a:r>
              <a:rPr lang="it-IT" sz="1000" kern="100" dirty="0">
                <a:solidFill>
                  <a:srgbClr val="000000"/>
                </a:solidFill>
                <a:ea typeface="Times New Roman" panose="02020603050405020304" pitchFamily="18" charset="0"/>
                <a:cs typeface="Times New Roman" panose="02020603050405020304" pitchFamily="18" charset="0"/>
              </a:rPr>
              <a:t> R62; durata attività: 40 m</a:t>
            </a:r>
            <a:endParaRPr lang="it-IT" sz="1000" kern="100" dirty="0">
              <a:ea typeface="Aptos" panose="020B0004020202020204" pitchFamily="34" charset="0"/>
              <a:cs typeface="Times New Roman" panose="02020603050405020304" pitchFamily="18" charset="0"/>
            </a:endParaRPr>
          </a:p>
          <a:p>
            <a:pPr algn="just">
              <a:lnSpc>
                <a:spcPts val="1100"/>
              </a:lnSpc>
            </a:pPr>
            <a:r>
              <a:rPr lang="it-IT" sz="1000" kern="100" dirty="0">
                <a:solidFill>
                  <a:srgbClr val="000000"/>
                </a:solidFill>
                <a:ea typeface="Aptos" panose="020B0004020202020204" pitchFamily="34" charset="0"/>
                <a:cs typeface="Times New Roman" panose="02020603050405020304" pitchFamily="18" charset="0"/>
              </a:rPr>
              <a:t>I microorganismi si trovano in tutti gli ambienti naturali. Alcuni di essi causano malattie e risultano perciò pericolosi sia per l’uomo che per l’ambiente. Tuttavia, esistono anche microrganismi utili che svolgono ruoli importanti in agricoltura e nell’industria alimentare e sono stati utilizzati dall’uomo fin dall’antichità. Le peculiarità dei singoli microrganismi sono sfruttate nell’ambito della ricerca scientifica per applicazioni biotecnologiche quali la produzione di molecole ad attività antibiotica, di enzimi, di anticorpi monoclonali, di biocarburanti, di pigmenti ecc. Non meno importati, inoltre, sono le applicazioni dei microrganismi per la produzione di bevande alcoliche, prodotti lattiero-caseari, prodotti da formo e di salumi stagionati. L’attività proposta avrà lo scopo di illustrare i differenti tipi di microrganismi e le loro comuni applicazioni per la produzione di alimenti. Inoltre, scopriremo come ottenere pigmenti da microrganismi e produrre cibo in modo sostenibile utilizzando prodotti naturali in alternativa alle sostanze chimiche e pesticidi preservando la salute dell’uomo e l’ambiente. </a:t>
            </a:r>
          </a:p>
          <a:p>
            <a:pPr algn="just">
              <a:lnSpc>
                <a:spcPts val="1100"/>
              </a:lnSpc>
            </a:pPr>
            <a:endParaRPr lang="it-IT" sz="1000" kern="100" dirty="0">
              <a:solidFill>
                <a:srgbClr val="000000"/>
              </a:solidFill>
              <a:ea typeface="Aptos" panose="020B0004020202020204" pitchFamily="34" charset="0"/>
              <a:cs typeface="Times New Roman" panose="02020603050405020304" pitchFamily="18" charset="0"/>
            </a:endParaRPr>
          </a:p>
          <a:p>
            <a:pPr>
              <a:lnSpc>
                <a:spcPts val="1100"/>
              </a:lnSpc>
              <a:spcBef>
                <a:spcPts val="600"/>
              </a:spcBef>
            </a:pPr>
            <a:r>
              <a:rPr lang="it-IT" sz="1000" b="1" kern="100" dirty="0">
                <a:solidFill>
                  <a:srgbClr val="4074A6"/>
                </a:solidFill>
                <a:ea typeface="Times New Roman" panose="02020603050405020304" pitchFamily="18" charset="0"/>
                <a:cs typeface="Times New Roman" panose="02020603050405020304" pitchFamily="18" charset="0"/>
              </a:rPr>
              <a:t>3. La Notte supercritica</a:t>
            </a:r>
            <a:endParaRPr lang="it-IT" sz="1000" kern="100" dirty="0">
              <a:solidFill>
                <a:srgbClr val="4074A6"/>
              </a:solidFill>
              <a:ea typeface="Aptos" panose="020B0004020202020204" pitchFamily="34" charset="0"/>
              <a:cs typeface="Times New Roman" panose="02020603050405020304" pitchFamily="18" charset="0"/>
            </a:endParaRPr>
          </a:p>
          <a:p>
            <a:pPr>
              <a:lnSpc>
                <a:spcPts val="1100"/>
              </a:lnSpc>
            </a:pPr>
            <a:r>
              <a:rPr lang="it-IT" sz="1000" kern="100" dirty="0">
                <a:solidFill>
                  <a:srgbClr val="000000"/>
                </a:solidFill>
                <a:ea typeface="Times New Roman" panose="02020603050405020304" pitchFamily="18" charset="0"/>
                <a:cs typeface="Times New Roman" panose="02020603050405020304" pitchFamily="18" charset="0"/>
              </a:rPr>
              <a:t>Location: Laboratorio di Chimica Analitica Corpo C Edificio R62; durata attività: 40 m</a:t>
            </a:r>
            <a:endParaRPr lang="it-IT" sz="1000" kern="100" dirty="0">
              <a:ea typeface="Aptos" panose="020B0004020202020204" pitchFamily="34" charset="0"/>
              <a:cs typeface="Times New Roman" panose="02020603050405020304" pitchFamily="18" charset="0"/>
            </a:endParaRPr>
          </a:p>
          <a:p>
            <a:pPr algn="just">
              <a:lnSpc>
                <a:spcPts val="1100"/>
              </a:lnSpc>
            </a:pPr>
            <a:r>
              <a:rPr lang="it-IT" sz="1000" dirty="0">
                <a:ea typeface="Times New Roman" panose="02020603050405020304" pitchFamily="18" charset="0"/>
              </a:rPr>
              <a:t>La valorizzazione degli scarti agroalimentari, nell’ottica della </a:t>
            </a:r>
            <a:r>
              <a:rPr lang="it-IT" sz="1000" dirty="0" err="1">
                <a:ea typeface="Times New Roman" panose="02020603050405020304" pitchFamily="18" charset="0"/>
              </a:rPr>
              <a:t>bio</a:t>
            </a:r>
            <a:r>
              <a:rPr lang="it-IT" sz="1000" dirty="0">
                <a:ea typeface="Times New Roman" panose="02020603050405020304" pitchFamily="18" charset="0"/>
              </a:rPr>
              <a:t>-economia circolare, rappresenta una strategia sostenibile per soddisfare la richiesta di </a:t>
            </a:r>
            <a:r>
              <a:rPr lang="it-IT" sz="1000" dirty="0" err="1">
                <a:ea typeface="Times New Roman" panose="02020603050405020304" pitchFamily="18" charset="0"/>
              </a:rPr>
              <a:t>bio</a:t>
            </a:r>
            <a:r>
              <a:rPr lang="it-IT" sz="1000" dirty="0">
                <a:ea typeface="Times New Roman" panose="02020603050405020304" pitchFamily="18" charset="0"/>
              </a:rPr>
              <a:t>-prodotti in campo alimentare, nutraceutico, cosmetico e farmaceutico. Il ricorso alle Mild Technologies consente di preservare le caratteristiche chimico-fisiche delle sostanze bioattive presenti negli scarti. In particolare, l’estrazione con fluidi supercritici è una valida alternativa ai processi di estrazione tradizionali, presentando rispetto ad essi il vantaggio di ottenere prodotti ad elevata purezza senza l’impiego di solventi tossici per l’uomo e l’ambiente. L’attività prevede l’esposizione di scarti agroalimentari e di </a:t>
            </a:r>
            <a:r>
              <a:rPr lang="it-IT" sz="1000" dirty="0" err="1">
                <a:ea typeface="Times New Roman" panose="02020603050405020304" pitchFamily="18" charset="0"/>
              </a:rPr>
              <a:t>bio</a:t>
            </a:r>
            <a:r>
              <a:rPr lang="it-IT" sz="1000" dirty="0">
                <a:ea typeface="Times New Roman" panose="02020603050405020304" pitchFamily="18" charset="0"/>
              </a:rPr>
              <a:t>-prodotti ottenuti tramite estrazione con CO2 supercritica e la descrizione della tecnologia utilizzata ed esempi di applicazione.</a:t>
            </a:r>
            <a:endParaRPr lang="it-IT" sz="1000" kern="100" dirty="0">
              <a:effectLst/>
              <a:ea typeface="Aptos" panose="020B0004020202020204" pitchFamily="34" charset="0"/>
              <a:cs typeface="Times New Roman" panose="02020603050405020304" pitchFamily="18" charset="0"/>
            </a:endParaRPr>
          </a:p>
        </p:txBody>
      </p:sp>
      <p:sp>
        <p:nvSpPr>
          <p:cNvPr id="12" name="CasellaDiTesto 11">
            <a:extLst>
              <a:ext uri="{FF2B5EF4-FFF2-40B4-BE49-F238E27FC236}">
                <a16:creationId xmlns:a16="http://schemas.microsoft.com/office/drawing/2014/main" id="{7755830E-9F95-642B-9232-6156AB90AFE3}"/>
              </a:ext>
            </a:extLst>
          </p:cNvPr>
          <p:cNvSpPr txBox="1"/>
          <p:nvPr/>
        </p:nvSpPr>
        <p:spPr>
          <a:xfrm>
            <a:off x="2742453" y="8515125"/>
            <a:ext cx="3650871" cy="764055"/>
          </a:xfrm>
          <a:prstGeom prst="rect">
            <a:avLst/>
          </a:prstGeom>
          <a:noFill/>
        </p:spPr>
        <p:txBody>
          <a:bodyPr wrap="square" rtlCol="0">
            <a:spAutoFit/>
          </a:bodyPr>
          <a:lstStyle/>
          <a:p>
            <a:pPr>
              <a:lnSpc>
                <a:spcPts val="1400"/>
              </a:lnSpc>
            </a:pPr>
            <a:r>
              <a:rPr lang="it-IT" sz="1050" dirty="0"/>
              <a:t>Per informazioni: </a:t>
            </a:r>
          </a:p>
          <a:p>
            <a:pPr>
              <a:lnSpc>
                <a:spcPts val="1200"/>
              </a:lnSpc>
            </a:pPr>
            <a:r>
              <a:rPr lang="it-IT" sz="1050" b="1" dirty="0">
                <a:hlinkClick r:id="rId6"/>
              </a:rPr>
              <a:t>filippo.oriolo@enea.it</a:t>
            </a:r>
            <a:r>
              <a:rPr lang="it-IT" sz="1050" b="1" dirty="0"/>
              <a:t>; </a:t>
            </a:r>
            <a:r>
              <a:rPr lang="it-IT" sz="1050" b="1" dirty="0">
                <a:hlinkClick r:id="rId7"/>
              </a:rPr>
              <a:t>giambattista.labattaglia@enea.it</a:t>
            </a:r>
            <a:endParaRPr lang="it-IT" sz="1050" b="1" dirty="0"/>
          </a:p>
          <a:p>
            <a:pPr>
              <a:lnSpc>
                <a:spcPts val="1200"/>
              </a:lnSpc>
            </a:pPr>
            <a:r>
              <a:rPr lang="it-IT" sz="1050" dirty="0"/>
              <a:t>Prenotazione obbligatoria: </a:t>
            </a:r>
            <a:r>
              <a:rPr lang="it-IT" sz="1050" b="1" dirty="0">
                <a:hlinkClick r:id="rId8"/>
              </a:rPr>
              <a:t>gestionecentro.trisaia@enea.it</a:t>
            </a:r>
            <a:endParaRPr lang="it-IT" sz="1050" b="1" dirty="0"/>
          </a:p>
          <a:p>
            <a:pPr>
              <a:lnSpc>
                <a:spcPts val="1400"/>
              </a:lnSpc>
            </a:pPr>
            <a:endParaRPr lang="it-IT" sz="1400" dirty="0"/>
          </a:p>
        </p:txBody>
      </p:sp>
      <p:pic>
        <p:nvPicPr>
          <p:cNvPr id="5" name="Immagine 4" descr="loghi dei partner: CNR, ENEA, INAF, INGV, ISPRA, CINECA; CREF, Università SAPIENZA, Università TOR VERGATA, Università della TUSCIA, UNINETTUNO; Green Factor; Logo Progetto NET, progetto co-finanziato dalla Unione ">
            <a:extLst>
              <a:ext uri="{FF2B5EF4-FFF2-40B4-BE49-F238E27FC236}">
                <a16:creationId xmlns:a16="http://schemas.microsoft.com/office/drawing/2014/main" id="{2DE0C938-5239-D5BB-874D-52BE3D39B567}"/>
              </a:ext>
            </a:extLst>
          </p:cNvPr>
          <p:cNvPicPr>
            <a:picLocks noChangeAspect="1"/>
          </p:cNvPicPr>
          <p:nvPr/>
        </p:nvPicPr>
        <p:blipFill>
          <a:blip r:embed="rId9"/>
          <a:stretch>
            <a:fillRect/>
          </a:stretch>
        </p:blipFill>
        <p:spPr>
          <a:xfrm>
            <a:off x="0" y="9238636"/>
            <a:ext cx="6858000" cy="667364"/>
          </a:xfrm>
          <a:prstGeom prst="rect">
            <a:avLst/>
          </a:prstGeom>
        </p:spPr>
      </p:pic>
    </p:spTree>
    <p:extLst>
      <p:ext uri="{BB962C8B-B14F-4D97-AF65-F5344CB8AC3E}">
        <p14:creationId xmlns:p14="http://schemas.microsoft.com/office/powerpoint/2010/main" val="422577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4589235D-44F1-2850-98E9-50E6DFF949A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3070" y="21236"/>
            <a:ext cx="7342094" cy="9863528"/>
          </a:xfrm>
          <a:prstGeom prst="rect">
            <a:avLst/>
          </a:prstGeom>
        </p:spPr>
      </p:pic>
      <p:pic>
        <p:nvPicPr>
          <p:cNvPr id="7" name="Immagine 6">
            <a:extLst>
              <a:ext uri="{FF2B5EF4-FFF2-40B4-BE49-F238E27FC236}">
                <a16:creationId xmlns:a16="http://schemas.microsoft.com/office/drawing/2014/main" id="{3D170B73-5CAB-71F4-94D8-905CBD1CA5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9281" y="347691"/>
            <a:ext cx="6858000" cy="9076148"/>
          </a:xfrm>
          <a:prstGeom prst="rect">
            <a:avLst/>
          </a:prstGeom>
        </p:spPr>
      </p:pic>
      <p:pic>
        <p:nvPicPr>
          <p:cNvPr id="8" name="Immagine 7">
            <a:extLst>
              <a:ext uri="{FF2B5EF4-FFF2-40B4-BE49-F238E27FC236}">
                <a16:creationId xmlns:a16="http://schemas.microsoft.com/office/drawing/2014/main" id="{E7C05573-9097-67E7-19FC-B2166C65C8D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5493" y="196841"/>
            <a:ext cx="6858000" cy="9377847"/>
          </a:xfrm>
          <a:prstGeom prst="rect">
            <a:avLst/>
          </a:prstGeom>
        </p:spPr>
      </p:pic>
      <p:pic>
        <p:nvPicPr>
          <p:cNvPr id="16" name="Immagine 15" descr="Immagine che contiene disegno con Maire Curie che guarda una provetta di radio">
            <a:extLst>
              <a:ext uri="{FF2B5EF4-FFF2-40B4-BE49-F238E27FC236}">
                <a16:creationId xmlns:a16="http://schemas.microsoft.com/office/drawing/2014/main" id="{740F40AF-D0E0-CDC2-332A-A2403E93B8F6}"/>
              </a:ext>
            </a:extLst>
          </p:cNvPr>
          <p:cNvPicPr>
            <a:picLocks noChangeAspect="1"/>
          </p:cNvPicPr>
          <p:nvPr/>
        </p:nvPicPr>
        <p:blipFill>
          <a:blip r:embed="rId5"/>
          <a:stretch>
            <a:fillRect/>
          </a:stretch>
        </p:blipFill>
        <p:spPr>
          <a:xfrm>
            <a:off x="5152665" y="281603"/>
            <a:ext cx="1260000" cy="1253547"/>
          </a:xfrm>
          <a:prstGeom prst="rect">
            <a:avLst/>
          </a:prstGeom>
        </p:spPr>
      </p:pic>
      <p:sp>
        <p:nvSpPr>
          <p:cNvPr id="10" name="CasellaDiTesto 9">
            <a:extLst>
              <a:ext uri="{FF2B5EF4-FFF2-40B4-BE49-F238E27FC236}">
                <a16:creationId xmlns:a16="http://schemas.microsoft.com/office/drawing/2014/main" id="{EC603771-4292-3ADE-A96F-1644A419146F}"/>
              </a:ext>
            </a:extLst>
          </p:cNvPr>
          <p:cNvSpPr txBox="1"/>
          <p:nvPr/>
        </p:nvSpPr>
        <p:spPr>
          <a:xfrm>
            <a:off x="492742" y="207822"/>
            <a:ext cx="5096435" cy="759182"/>
          </a:xfrm>
          <a:prstGeom prst="rect">
            <a:avLst/>
          </a:prstGeom>
          <a:noFill/>
        </p:spPr>
        <p:txBody>
          <a:bodyPr wrap="square" rtlCol="0">
            <a:spAutoFit/>
          </a:bodyPr>
          <a:lstStyle/>
          <a:p>
            <a:pPr>
              <a:lnSpc>
                <a:spcPts val="2600"/>
              </a:lnSpc>
            </a:pPr>
            <a:r>
              <a:rPr lang="it-IT" sz="1400" b="1" dirty="0">
                <a:solidFill>
                  <a:srgbClr val="993365"/>
                </a:solidFill>
              </a:rPr>
              <a:t>Notte Europea delle Ricercatrici e dei Ricercatori</a:t>
            </a:r>
          </a:p>
          <a:p>
            <a:pPr>
              <a:lnSpc>
                <a:spcPts val="2600"/>
              </a:lnSpc>
            </a:pPr>
            <a:r>
              <a:rPr lang="it-IT" sz="2700" b="1" dirty="0">
                <a:solidFill>
                  <a:srgbClr val="4074A6"/>
                </a:solidFill>
                <a:latin typeface="Arial Narrow" panose="020B0606020202030204" pitchFamily="34" charset="0"/>
              </a:rPr>
              <a:t>Centro Ricerche ENEA Trisaia</a:t>
            </a:r>
          </a:p>
        </p:txBody>
      </p:sp>
      <p:sp>
        <p:nvSpPr>
          <p:cNvPr id="11" name="CasellaDiTesto 10">
            <a:extLst>
              <a:ext uri="{FF2B5EF4-FFF2-40B4-BE49-F238E27FC236}">
                <a16:creationId xmlns:a16="http://schemas.microsoft.com/office/drawing/2014/main" id="{5DDE1511-FF91-3F96-A83F-72250D95C2F4}"/>
              </a:ext>
            </a:extLst>
          </p:cNvPr>
          <p:cNvSpPr txBox="1"/>
          <p:nvPr/>
        </p:nvSpPr>
        <p:spPr>
          <a:xfrm>
            <a:off x="502830" y="858656"/>
            <a:ext cx="3610534" cy="338554"/>
          </a:xfrm>
          <a:prstGeom prst="rect">
            <a:avLst/>
          </a:prstGeom>
          <a:noFill/>
        </p:spPr>
        <p:txBody>
          <a:bodyPr wrap="square">
            <a:spAutoFit/>
          </a:bodyPr>
          <a:lstStyle/>
          <a:p>
            <a:r>
              <a:rPr lang="it-IT" sz="1600" dirty="0">
                <a:effectLst/>
                <a:latin typeface="Calibri" panose="020F0502020204030204" pitchFamily="34" charset="0"/>
                <a:ea typeface="Calibri" panose="020F0502020204030204" pitchFamily="34" charset="0"/>
                <a:cs typeface="Times New Roman" panose="02020603050405020304" pitchFamily="18" charset="0"/>
              </a:rPr>
              <a:t>26 Settembre 2025 | h 16:00</a:t>
            </a: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 22:00</a:t>
            </a:r>
            <a:endParaRPr lang="it-IT" sz="1600" dirty="0"/>
          </a:p>
        </p:txBody>
      </p:sp>
      <p:sp>
        <p:nvSpPr>
          <p:cNvPr id="14" name="CasellaDiTesto 13">
            <a:extLst>
              <a:ext uri="{FF2B5EF4-FFF2-40B4-BE49-F238E27FC236}">
                <a16:creationId xmlns:a16="http://schemas.microsoft.com/office/drawing/2014/main" id="{C53F10B9-1AA5-C675-1910-C0D3A60AFD4F}"/>
              </a:ext>
            </a:extLst>
          </p:cNvPr>
          <p:cNvSpPr txBox="1"/>
          <p:nvPr/>
        </p:nvSpPr>
        <p:spPr>
          <a:xfrm>
            <a:off x="492742" y="1167664"/>
            <a:ext cx="4020673" cy="477182"/>
          </a:xfrm>
          <a:prstGeom prst="rect">
            <a:avLst/>
          </a:prstGeom>
          <a:noFill/>
        </p:spPr>
        <p:txBody>
          <a:bodyPr wrap="square">
            <a:spAutoFit/>
          </a:bodyPr>
          <a:lstStyle/>
          <a:p>
            <a:pPr>
              <a:lnSpc>
                <a:spcPts val="3000"/>
              </a:lnSpc>
            </a:pPr>
            <a:r>
              <a:rPr lang="it-IT" sz="3000" b="1" dirty="0">
                <a:solidFill>
                  <a:srgbClr val="A5BD44"/>
                </a:solidFill>
                <a:latin typeface="Arial Narrow" panose="020B0606020202030204" pitchFamily="34" charset="0"/>
              </a:rPr>
              <a:t>Percorso 2</a:t>
            </a:r>
            <a:r>
              <a:rPr lang="it-IT" sz="3200" b="1" dirty="0">
                <a:solidFill>
                  <a:srgbClr val="A5BD44"/>
                </a:solidFill>
                <a:latin typeface="Arial Narrow" panose="020B0606020202030204" pitchFamily="34" charset="0"/>
              </a:rPr>
              <a:t> </a:t>
            </a:r>
            <a:endParaRPr lang="it-IT" sz="3200" b="1" dirty="0">
              <a:latin typeface="Arial Narrow" panose="020B0606020202030204" pitchFamily="34" charset="0"/>
            </a:endParaRPr>
          </a:p>
        </p:txBody>
      </p:sp>
      <p:sp>
        <p:nvSpPr>
          <p:cNvPr id="15" name="CasellaDiTesto 14">
            <a:extLst>
              <a:ext uri="{FF2B5EF4-FFF2-40B4-BE49-F238E27FC236}">
                <a16:creationId xmlns:a16="http://schemas.microsoft.com/office/drawing/2014/main" id="{68F30D26-59E3-AD19-5FCC-E00CBC2765FC}"/>
              </a:ext>
            </a:extLst>
          </p:cNvPr>
          <p:cNvSpPr txBox="1"/>
          <p:nvPr/>
        </p:nvSpPr>
        <p:spPr>
          <a:xfrm>
            <a:off x="479295" y="1605045"/>
            <a:ext cx="6055977" cy="357214"/>
          </a:xfrm>
          <a:prstGeom prst="rect">
            <a:avLst/>
          </a:prstGeom>
          <a:noFill/>
        </p:spPr>
        <p:txBody>
          <a:bodyPr wrap="square">
            <a:spAutoFit/>
          </a:bodyPr>
          <a:lstStyle/>
          <a:p>
            <a:pPr>
              <a:lnSpc>
                <a:spcPts val="2200"/>
              </a:lnSpc>
            </a:pPr>
            <a:r>
              <a:rPr lang="it-IT" sz="1500" b="1" kern="100" dirty="0">
                <a:solidFill>
                  <a:srgbClr val="4074A6"/>
                </a:solidFill>
                <a:effectLst/>
                <a:ea typeface="Times New Roman" panose="02020603050405020304" pitchFamily="18" charset="0"/>
                <a:cs typeface="Times New Roman" panose="02020603050405020304" pitchFamily="18" charset="0"/>
              </a:rPr>
              <a:t>A cura della  Divisione Bioenergia, Bioraffineria e Chimica Verde  </a:t>
            </a:r>
            <a:endParaRPr lang="it-IT" sz="1500" b="1" kern="100" dirty="0">
              <a:solidFill>
                <a:srgbClr val="4074A6"/>
              </a:solidFill>
              <a:effectLst/>
              <a:ea typeface="Aptos" panose="020B000402020202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51137BB3-5FF0-8DA4-B365-3E792D3A360E}"/>
              </a:ext>
            </a:extLst>
          </p:cNvPr>
          <p:cNvSpPr txBox="1"/>
          <p:nvPr/>
        </p:nvSpPr>
        <p:spPr>
          <a:xfrm>
            <a:off x="457201" y="1887713"/>
            <a:ext cx="5701552" cy="307777"/>
          </a:xfrm>
          <a:prstGeom prst="rect">
            <a:avLst/>
          </a:prstGeom>
          <a:noFill/>
        </p:spPr>
        <p:txBody>
          <a:bodyPr wrap="square" rtlCol="0">
            <a:spAutoFit/>
          </a:bodyPr>
          <a:lstStyle/>
          <a:p>
            <a:r>
              <a:rPr lang="it-IT" sz="1400" dirty="0"/>
              <a:t>Partenze Percorso: </a:t>
            </a:r>
            <a:r>
              <a:rPr lang="it-IT" sz="1400" dirty="0">
                <a:effectLst/>
                <a:ea typeface="Aptos" panose="020B0004020202020204" pitchFamily="34" charset="0"/>
              </a:rPr>
              <a:t>16:00 – 18:00 –  20:00  | </a:t>
            </a:r>
            <a:r>
              <a:rPr lang="it-IT" sz="1400" dirty="0"/>
              <a:t>Durata: 2 h</a:t>
            </a:r>
          </a:p>
        </p:txBody>
      </p:sp>
      <p:sp>
        <p:nvSpPr>
          <p:cNvPr id="12" name="CasellaDiTesto 11">
            <a:extLst>
              <a:ext uri="{FF2B5EF4-FFF2-40B4-BE49-F238E27FC236}">
                <a16:creationId xmlns:a16="http://schemas.microsoft.com/office/drawing/2014/main" id="{F6F0F9A0-9705-4E93-AC6B-E72E95DAC1DF}"/>
              </a:ext>
            </a:extLst>
          </p:cNvPr>
          <p:cNvSpPr txBox="1"/>
          <p:nvPr/>
        </p:nvSpPr>
        <p:spPr>
          <a:xfrm>
            <a:off x="457201" y="2209853"/>
            <a:ext cx="5942764" cy="6530249"/>
          </a:xfrm>
          <a:prstGeom prst="rect">
            <a:avLst/>
          </a:prstGeom>
          <a:noFill/>
        </p:spPr>
        <p:txBody>
          <a:bodyPr wrap="square" rtlCol="0">
            <a:spAutoFit/>
          </a:bodyPr>
          <a:lstStyle/>
          <a:p>
            <a:pPr>
              <a:lnSpc>
                <a:spcPts val="1100"/>
              </a:lnSpc>
            </a:pPr>
            <a:r>
              <a:rPr lang="it-IT" sz="1100" b="1" kern="100" dirty="0">
                <a:solidFill>
                  <a:srgbClr val="4074A6"/>
                </a:solidFill>
                <a:effectLst/>
                <a:ea typeface="Times New Roman" panose="02020603050405020304" pitchFamily="18" charset="0"/>
                <a:cs typeface="Times New Roman" panose="02020603050405020304" pitchFamily="18" charset="0"/>
              </a:rPr>
              <a:t>1. Dal sole alle ruote: la tecnologia dei biocarburanti</a:t>
            </a:r>
            <a:endParaRPr lang="it-IT" sz="1100" kern="100" dirty="0">
              <a:solidFill>
                <a:srgbClr val="4074A6"/>
              </a:solidFill>
              <a:effectLst/>
              <a:ea typeface="Aptos" panose="020B0004020202020204" pitchFamily="34" charset="0"/>
              <a:cs typeface="Times New Roman" panose="02020603050405020304" pitchFamily="18" charset="0"/>
            </a:endParaRPr>
          </a:p>
          <a:p>
            <a:pPr>
              <a:lnSpc>
                <a:spcPts val="1100"/>
              </a:lnSpc>
            </a:pPr>
            <a:r>
              <a:rPr lang="it-IT" sz="1000" kern="100" dirty="0">
                <a:solidFill>
                  <a:srgbClr val="000000"/>
                </a:solidFill>
                <a:effectLst/>
                <a:ea typeface="Times New Roman" panose="02020603050405020304" pitchFamily="18" charset="0"/>
                <a:cs typeface="Times New Roman" panose="02020603050405020304" pitchFamily="18" charset="0"/>
              </a:rPr>
              <a:t>Location: Edificio R27 </a:t>
            </a:r>
            <a:r>
              <a:rPr lang="it-IT" sz="1000" kern="100" dirty="0" err="1">
                <a:solidFill>
                  <a:srgbClr val="000000"/>
                </a:solidFill>
                <a:effectLst/>
                <a:ea typeface="Times New Roman" panose="02020603050405020304" pitchFamily="18" charset="0"/>
                <a:cs typeface="Times New Roman" panose="02020603050405020304" pitchFamily="18" charset="0"/>
              </a:rPr>
              <a:t>Steam</a:t>
            </a:r>
            <a:r>
              <a:rPr lang="it-IT" sz="1000" kern="100" dirty="0">
                <a:solidFill>
                  <a:srgbClr val="000000"/>
                </a:solidFill>
                <a:effectLst/>
                <a:ea typeface="Times New Roman" panose="02020603050405020304" pitchFamily="18" charset="0"/>
                <a:cs typeface="Times New Roman" panose="02020603050405020304" pitchFamily="18" charset="0"/>
              </a:rPr>
              <a:t> </a:t>
            </a:r>
            <a:r>
              <a:rPr lang="it-IT" sz="1000" kern="100" dirty="0" err="1">
                <a:solidFill>
                  <a:srgbClr val="000000"/>
                </a:solidFill>
                <a:effectLst/>
                <a:ea typeface="Times New Roman" panose="02020603050405020304" pitchFamily="18" charset="0"/>
                <a:cs typeface="Times New Roman" panose="02020603050405020304" pitchFamily="18" charset="0"/>
              </a:rPr>
              <a:t>Explosion</a:t>
            </a:r>
            <a:r>
              <a:rPr lang="it-IT" sz="1000" kern="100" dirty="0">
                <a:solidFill>
                  <a:srgbClr val="000000"/>
                </a:solidFill>
                <a:effectLst/>
                <a:ea typeface="Times New Roman" panose="02020603050405020304" pitchFamily="18" charset="0"/>
                <a:cs typeface="Times New Roman" panose="02020603050405020304" pitchFamily="18" charset="0"/>
              </a:rPr>
              <a:t>; durata attività: 30 m</a:t>
            </a:r>
          </a:p>
          <a:p>
            <a:pPr>
              <a:lnSpc>
                <a:spcPts val="1100"/>
              </a:lnSpc>
            </a:pPr>
            <a:r>
              <a:rPr lang="it-IT" sz="1000" kern="0" dirty="0">
                <a:effectLst/>
                <a:ea typeface="Times New Roman" panose="02020603050405020304" pitchFamily="18" charset="0"/>
                <a:cs typeface="Times New Roman" panose="02020603050405020304" pitchFamily="18" charset="0"/>
              </a:rPr>
              <a:t>Il programma prevede l’illustrazione e la dimostrazione pratica dei processi di bioraffineria secondo il seguente schema:</a:t>
            </a:r>
            <a:endParaRPr lang="it-IT" sz="1000" kern="100" dirty="0">
              <a:effectLst/>
              <a:ea typeface="Aptos" panose="020B0004020202020204" pitchFamily="34" charset="0"/>
              <a:cs typeface="Times New Roman" panose="02020603050405020304" pitchFamily="18" charset="0"/>
            </a:endParaRPr>
          </a:p>
          <a:p>
            <a:pPr marL="180975" indent="-180975" algn="just">
              <a:lnSpc>
                <a:spcPts val="1100"/>
              </a:lnSpc>
            </a:pPr>
            <a:r>
              <a:rPr lang="it-IT" sz="1000" kern="0" dirty="0">
                <a:effectLst/>
                <a:ea typeface="Times New Roman" panose="02020603050405020304" pitchFamily="18" charset="0"/>
                <a:cs typeface="Times New Roman" panose="02020603050405020304" pitchFamily="18" charset="0"/>
              </a:rPr>
              <a:t>- 	Uso delle biomasse in bioraffineria: Verranno illustrate le applicazioni delle biomasse nelle bioraffinerie, sottolineando l'importanza di questo settore per uno sviluppo sostenibile. </a:t>
            </a:r>
          </a:p>
          <a:p>
            <a:pPr marL="180975" indent="-180975" algn="just">
              <a:lnSpc>
                <a:spcPts val="1100"/>
              </a:lnSpc>
            </a:pPr>
            <a:r>
              <a:rPr lang="it-IT" sz="1000" kern="0" dirty="0">
                <a:effectLst/>
                <a:ea typeface="Times New Roman" panose="02020603050405020304" pitchFamily="18" charset="0"/>
                <a:cs typeface="Times New Roman" panose="02020603050405020304" pitchFamily="18" charset="0"/>
              </a:rPr>
              <a:t>- 	Biomasse di 1° e 2° generazione: Cosa sono e quali sono i benefici ambientali ed economici delle biomasse di seconda generazione.</a:t>
            </a:r>
            <a:endParaRPr lang="it-IT" sz="1000" kern="100" dirty="0">
              <a:effectLst/>
              <a:ea typeface="Aptos" panose="020B0004020202020204" pitchFamily="34" charset="0"/>
              <a:cs typeface="Times New Roman" panose="02020603050405020304" pitchFamily="18" charset="0"/>
            </a:endParaRPr>
          </a:p>
          <a:p>
            <a:pPr marL="180975" indent="-180975" algn="just">
              <a:lnSpc>
                <a:spcPts val="1100"/>
              </a:lnSpc>
            </a:pPr>
            <a:r>
              <a:rPr lang="it-IT" sz="1000" kern="0" dirty="0">
                <a:effectLst/>
                <a:ea typeface="Times New Roman" panose="02020603050405020304" pitchFamily="18" charset="0"/>
                <a:cs typeface="Times New Roman" panose="02020603050405020304" pitchFamily="18" charset="0"/>
              </a:rPr>
              <a:t>- 	Processi di trasformazione delle biomasse legnose: sarà illustrato come le bioraffinerie trasformano le biomasse legnose in zuccheri e lignina, componenti essenziali per biocarburanti e </a:t>
            </a:r>
            <a:r>
              <a:rPr lang="it-IT" sz="1000" kern="0" dirty="0" err="1">
                <a:effectLst/>
                <a:ea typeface="Times New Roman" panose="02020603050405020304" pitchFamily="18" charset="0"/>
                <a:cs typeface="Times New Roman" panose="02020603050405020304" pitchFamily="18" charset="0"/>
              </a:rPr>
              <a:t>bioprodotti</a:t>
            </a:r>
            <a:r>
              <a:rPr lang="it-IT" sz="1000" kern="0" dirty="0">
                <a:effectLst/>
                <a:ea typeface="Times New Roman" panose="02020603050405020304" pitchFamily="18" charset="0"/>
                <a:cs typeface="Times New Roman" panose="02020603050405020304" pitchFamily="18" charset="0"/>
              </a:rPr>
              <a:t>.</a:t>
            </a:r>
            <a:endParaRPr lang="it-IT" sz="1000" kern="100" dirty="0">
              <a:effectLst/>
              <a:ea typeface="Aptos" panose="020B0004020202020204" pitchFamily="34" charset="0"/>
              <a:cs typeface="Times New Roman" panose="02020603050405020304" pitchFamily="18" charset="0"/>
            </a:endParaRPr>
          </a:p>
          <a:p>
            <a:pPr marL="180975" indent="-180975" algn="just">
              <a:lnSpc>
                <a:spcPts val="1100"/>
              </a:lnSpc>
            </a:pPr>
            <a:r>
              <a:rPr lang="it-IT" sz="1000" kern="0" dirty="0">
                <a:effectLst/>
                <a:ea typeface="Times New Roman" panose="02020603050405020304" pitchFamily="18" charset="0"/>
                <a:cs typeface="Times New Roman" panose="02020603050405020304" pitchFamily="18" charset="0"/>
              </a:rPr>
              <a:t>- 	Produzione di zuccheri: sarà mostrato con un esperimento come i carboidrati polimerici della biomassa vengono convertiti in zuccheri semplici.</a:t>
            </a:r>
            <a:endParaRPr lang="it-IT" sz="1000" kern="100" dirty="0">
              <a:effectLst/>
              <a:ea typeface="Aptos" panose="020B0004020202020204" pitchFamily="34" charset="0"/>
              <a:cs typeface="Times New Roman" panose="02020603050405020304" pitchFamily="18" charset="0"/>
            </a:endParaRPr>
          </a:p>
          <a:p>
            <a:pPr marL="180975" indent="-180975" algn="just">
              <a:lnSpc>
                <a:spcPts val="1100"/>
              </a:lnSpc>
            </a:pPr>
            <a:r>
              <a:rPr lang="it-IT" sz="1000" kern="0" dirty="0">
                <a:effectLst/>
                <a:ea typeface="Times New Roman" panose="02020603050405020304" pitchFamily="18" charset="0"/>
                <a:cs typeface="Times New Roman" panose="02020603050405020304" pitchFamily="18" charset="0"/>
              </a:rPr>
              <a:t>- 	Valorizzazione della lignina: sarà mostrato con un esperimento come si estrae la lignina dalla biomassa e saranno illustrate le sue possibili applicazioni.</a:t>
            </a:r>
            <a:endParaRPr lang="it-IT" sz="1000" kern="100" dirty="0">
              <a:effectLst/>
              <a:ea typeface="Aptos" panose="020B0004020202020204" pitchFamily="34" charset="0"/>
              <a:cs typeface="Times New Roman" panose="02020603050405020304" pitchFamily="18" charset="0"/>
            </a:endParaRPr>
          </a:p>
          <a:p>
            <a:pPr marL="180975" indent="-180975" algn="just">
              <a:lnSpc>
                <a:spcPts val="1100"/>
              </a:lnSpc>
            </a:pPr>
            <a:r>
              <a:rPr lang="it-IT" sz="1000" kern="0" dirty="0">
                <a:effectLst/>
                <a:ea typeface="Times New Roman" panose="02020603050405020304" pitchFamily="18" charset="0"/>
                <a:cs typeface="Times New Roman" panose="02020603050405020304" pitchFamily="18" charset="0"/>
              </a:rPr>
              <a:t>- 	Produzione di biocarburanti: sarà mostrato con esperimenti come si trasformano gli zuccheri della biomassa in </a:t>
            </a:r>
            <a:r>
              <a:rPr lang="it-IT" sz="1000" kern="0" dirty="0" err="1">
                <a:effectLst/>
                <a:ea typeface="Times New Roman" panose="02020603050405020304" pitchFamily="18" charset="0"/>
                <a:cs typeface="Times New Roman" panose="02020603050405020304" pitchFamily="18" charset="0"/>
              </a:rPr>
              <a:t>bio</a:t>
            </a:r>
            <a:r>
              <a:rPr lang="it-IT" sz="1000" kern="0" dirty="0">
                <a:effectLst/>
                <a:ea typeface="Times New Roman" panose="02020603050405020304" pitchFamily="18" charset="0"/>
                <a:cs typeface="Times New Roman" panose="02020603050405020304" pitchFamily="18" charset="0"/>
              </a:rPr>
              <a:t>-oli e </a:t>
            </a:r>
            <a:r>
              <a:rPr lang="it-IT" sz="1000" kern="0" dirty="0" err="1">
                <a:effectLst/>
                <a:ea typeface="Times New Roman" panose="02020603050405020304" pitchFamily="18" charset="0"/>
                <a:cs typeface="Times New Roman" panose="02020603050405020304" pitchFamily="18" charset="0"/>
              </a:rPr>
              <a:t>bio</a:t>
            </a:r>
            <a:r>
              <a:rPr lang="it-IT" sz="1000" kern="0" dirty="0">
                <a:effectLst/>
                <a:ea typeface="Times New Roman" panose="02020603050405020304" pitchFamily="18" charset="0"/>
                <a:cs typeface="Times New Roman" panose="02020603050405020304" pitchFamily="18" charset="0"/>
              </a:rPr>
              <a:t>-alcoli. </a:t>
            </a:r>
            <a:endParaRPr lang="it-IT" sz="1000" kern="100" dirty="0">
              <a:effectLst/>
              <a:ea typeface="Aptos" panose="020B0004020202020204" pitchFamily="34" charset="0"/>
              <a:cs typeface="Times New Roman" panose="02020603050405020304" pitchFamily="18" charset="0"/>
            </a:endParaRPr>
          </a:p>
          <a:p>
            <a:pPr algn="just">
              <a:lnSpc>
                <a:spcPts val="1100"/>
              </a:lnSpc>
              <a:spcBef>
                <a:spcPts val="600"/>
              </a:spcBef>
            </a:pPr>
            <a:r>
              <a:rPr lang="it-IT" sz="1100" kern="0" dirty="0">
                <a:solidFill>
                  <a:srgbClr val="4074A6"/>
                </a:solidFill>
                <a:effectLst/>
                <a:ea typeface="Times New Roman" panose="02020603050405020304" pitchFamily="18" charset="0"/>
                <a:cs typeface="Times New Roman" panose="02020603050405020304" pitchFamily="18" charset="0"/>
              </a:rPr>
              <a:t> </a:t>
            </a:r>
            <a:r>
              <a:rPr lang="it-IT" sz="1100" b="1" kern="100" dirty="0">
                <a:solidFill>
                  <a:srgbClr val="4074A6"/>
                </a:solidFill>
                <a:effectLst/>
                <a:ea typeface="Times New Roman" panose="02020603050405020304" pitchFamily="18" charset="0"/>
                <a:cs typeface="Times New Roman" panose="02020603050405020304" pitchFamily="18" charset="0"/>
              </a:rPr>
              <a:t>2. Le Scienze Omiche: uno strumento potente al servizio di un futuro green</a:t>
            </a:r>
            <a:endParaRPr lang="it-IT" sz="1100" kern="100" dirty="0">
              <a:solidFill>
                <a:srgbClr val="4074A6"/>
              </a:solidFill>
              <a:effectLst/>
              <a:ea typeface="Aptos" panose="020B0004020202020204" pitchFamily="34" charset="0"/>
              <a:cs typeface="Times New Roman" panose="02020603050405020304" pitchFamily="18" charset="0"/>
            </a:endParaRPr>
          </a:p>
          <a:p>
            <a:pPr>
              <a:lnSpc>
                <a:spcPts val="1100"/>
              </a:lnSpc>
            </a:pPr>
            <a:r>
              <a:rPr lang="it-IT" sz="1000" kern="100" dirty="0">
                <a:solidFill>
                  <a:srgbClr val="000000"/>
                </a:solidFill>
                <a:effectLst/>
                <a:ea typeface="Times New Roman" panose="02020603050405020304" pitchFamily="18" charset="0"/>
                <a:cs typeface="Times New Roman" panose="02020603050405020304" pitchFamily="18" charset="0"/>
              </a:rPr>
              <a:t>Location: Edificio R62 </a:t>
            </a:r>
            <a:r>
              <a:rPr lang="it-IT" sz="1000" kern="100" dirty="0" err="1">
                <a:solidFill>
                  <a:srgbClr val="000000"/>
                </a:solidFill>
                <a:effectLst/>
                <a:ea typeface="Times New Roman" panose="02020603050405020304" pitchFamily="18" charset="0"/>
                <a:cs typeface="Times New Roman" panose="02020603050405020304" pitchFamily="18" charset="0"/>
              </a:rPr>
              <a:t>Agrobiopolis</a:t>
            </a:r>
            <a:r>
              <a:rPr lang="it-IT" sz="1000" kern="100" dirty="0">
                <a:solidFill>
                  <a:srgbClr val="000000"/>
                </a:solidFill>
                <a:effectLst/>
                <a:ea typeface="Times New Roman" panose="02020603050405020304" pitchFamily="18" charset="0"/>
                <a:cs typeface="Times New Roman" panose="02020603050405020304" pitchFamily="18" charset="0"/>
              </a:rPr>
              <a:t>; durata attività: 30 m</a:t>
            </a:r>
            <a:endParaRPr lang="it-IT" sz="1000" kern="100" dirty="0">
              <a:effectLst/>
              <a:ea typeface="Aptos" panose="020B0004020202020204" pitchFamily="34" charset="0"/>
              <a:cs typeface="Times New Roman" panose="02020603050405020304" pitchFamily="18" charset="0"/>
            </a:endParaRPr>
          </a:p>
          <a:p>
            <a:pPr algn="just">
              <a:lnSpc>
                <a:spcPts val="1100"/>
              </a:lnSpc>
            </a:pPr>
            <a:r>
              <a:rPr lang="it-IT" sz="1000" kern="100" dirty="0">
                <a:solidFill>
                  <a:srgbClr val="000000"/>
                </a:solidFill>
                <a:effectLst/>
                <a:ea typeface="Times New Roman" panose="02020603050405020304" pitchFamily="18" charset="0"/>
                <a:cs typeface="Times New Roman" panose="02020603050405020304" pitchFamily="18" charset="0"/>
              </a:rPr>
              <a:t>Sarà svolta una breve introduzione sulle scienze “omiche” con una panoramica sulle principali attività in corso; verrà, quindi, effettuata una visita ai laboratori, spiegando il funzionamento dei principali macchinari in dotazione, e alle camere di crescita, illustrando le caratteristiche e le funzionalità degli organismi presenti (microrganismi e piante), verranno svolte, infine, delle piccole attività sperimentali riguardanti pratiche di biologia molecolare e genomica, come l’estrazione ed il sequenziamento di DNA, l’analisi di espressione genica e metodiche per l’analisi e la caratterizzazione di piante e microrganismi utilizzati nella bioraffineria. </a:t>
            </a:r>
          </a:p>
          <a:p>
            <a:pPr>
              <a:lnSpc>
                <a:spcPts val="1100"/>
              </a:lnSpc>
              <a:spcBef>
                <a:spcPts val="600"/>
              </a:spcBef>
            </a:pPr>
            <a:r>
              <a:rPr lang="it-IT" sz="1100" b="1" kern="100" dirty="0">
                <a:solidFill>
                  <a:srgbClr val="4074A6"/>
                </a:solidFill>
                <a:effectLst/>
                <a:ea typeface="Times New Roman" panose="02020603050405020304" pitchFamily="18" charset="0"/>
                <a:cs typeface="Times New Roman" panose="02020603050405020304" pitchFamily="18" charset="0"/>
              </a:rPr>
              <a:t>3. Dai rifiuti all’energia: la magia della gassificazione e del bioidrogeno</a:t>
            </a:r>
            <a:endParaRPr lang="it-IT" sz="1100" b="1" kern="100" dirty="0">
              <a:solidFill>
                <a:srgbClr val="000000"/>
              </a:solidFill>
              <a:effectLst/>
              <a:ea typeface="Times New Roman" panose="02020603050405020304" pitchFamily="18" charset="0"/>
              <a:cs typeface="Times New Roman" panose="02020603050405020304" pitchFamily="18" charset="0"/>
            </a:endParaRPr>
          </a:p>
          <a:p>
            <a:pPr>
              <a:lnSpc>
                <a:spcPts val="1100"/>
              </a:lnSpc>
            </a:pPr>
            <a:r>
              <a:rPr lang="it-IT" sz="1000" kern="100" dirty="0">
                <a:solidFill>
                  <a:srgbClr val="000000"/>
                </a:solidFill>
                <a:effectLst/>
                <a:ea typeface="Times New Roman" panose="02020603050405020304" pitchFamily="18" charset="0"/>
                <a:cs typeface="Times New Roman" panose="02020603050405020304" pitchFamily="18" charset="0"/>
              </a:rPr>
              <a:t>Location: Piazzale e Hall Piga; durata attività: 30 m</a:t>
            </a:r>
          </a:p>
          <a:p>
            <a:pPr algn="just">
              <a:lnSpc>
                <a:spcPts val="1100"/>
              </a:lnSpc>
            </a:pPr>
            <a:r>
              <a:rPr lang="it-IT" sz="1000" kern="100" dirty="0">
                <a:solidFill>
                  <a:srgbClr val="000000"/>
                </a:solidFill>
                <a:effectLst/>
                <a:ea typeface="Times New Roman" panose="02020603050405020304" pitchFamily="18" charset="0"/>
                <a:cs typeface="Times New Roman" panose="02020603050405020304" pitchFamily="18" charset="0"/>
              </a:rPr>
              <a:t>Verranno allestite due postazioni nei piazzali antistanti gli impianti di gassificazione (PIGA) e gli impianti di pirolisi (piazzale focus) per illustrare i principi di funzionamento, le applicazioni e i prodotti dei processi di gassificazione e di pirolisi. Saranno illustrati i principi dei letti fissi e dei letti fluidizzati anche attraverso esempi di fluidizzazione. Sarà illustrato il contributo di queste tecnologie alla lotta ai cambiamenti climatici con la cattura permanente della CO</a:t>
            </a:r>
            <a:r>
              <a:rPr lang="it-IT" sz="1000" kern="100" baseline="-25000" dirty="0">
                <a:solidFill>
                  <a:srgbClr val="000000"/>
                </a:solidFill>
                <a:effectLst/>
                <a:ea typeface="Times New Roman" panose="02020603050405020304" pitchFamily="18" charset="0"/>
                <a:cs typeface="Times New Roman" panose="02020603050405020304" pitchFamily="18" charset="0"/>
              </a:rPr>
              <a:t>2</a:t>
            </a:r>
            <a:r>
              <a:rPr lang="it-IT" sz="1000" kern="100" dirty="0">
                <a:solidFill>
                  <a:srgbClr val="000000"/>
                </a:solidFill>
                <a:effectLst/>
                <a:ea typeface="Times New Roman" panose="02020603050405020304" pitchFamily="18" charset="0"/>
                <a:cs typeface="Times New Roman" panose="02020603050405020304" pitchFamily="18" charset="0"/>
              </a:rPr>
              <a:t>, mostrando prodotti e applicazioni finali. Sarà illustrata l’importanza dell’Idrogeno come vettore energetico e combustibile del futuro nel cammino verso la transizione energetica per la decarbonizzazione.</a:t>
            </a:r>
            <a:r>
              <a:rPr lang="it-IT" sz="1000" b="1" kern="100" dirty="0">
                <a:solidFill>
                  <a:srgbClr val="000000"/>
                </a:solidFill>
                <a:effectLst/>
                <a:ea typeface="Times New Roman" panose="02020603050405020304" pitchFamily="18" charset="0"/>
                <a:cs typeface="Times New Roman" panose="02020603050405020304" pitchFamily="18" charset="0"/>
              </a:rPr>
              <a:t> </a:t>
            </a:r>
          </a:p>
          <a:p>
            <a:pPr>
              <a:lnSpc>
                <a:spcPts val="1100"/>
              </a:lnSpc>
              <a:spcBef>
                <a:spcPts val="600"/>
              </a:spcBef>
            </a:pPr>
            <a:r>
              <a:rPr lang="it-IT" sz="1100" b="1" kern="100" dirty="0">
                <a:solidFill>
                  <a:srgbClr val="4074A6"/>
                </a:solidFill>
                <a:ea typeface="Times New Roman" panose="02020603050405020304" pitchFamily="18" charset="0"/>
                <a:cs typeface="Times New Roman" panose="02020603050405020304" pitchFamily="18" charset="0"/>
              </a:rPr>
              <a:t>4. </a:t>
            </a:r>
            <a:r>
              <a:rPr lang="it-IT" sz="1100" b="1" kern="100" dirty="0" err="1">
                <a:solidFill>
                  <a:srgbClr val="4074A6"/>
                </a:solidFill>
                <a:ea typeface="Times New Roman" panose="02020603050405020304" pitchFamily="18" charset="0"/>
                <a:cs typeface="Times New Roman" panose="02020603050405020304" pitchFamily="18" charset="0"/>
              </a:rPr>
              <a:t>Bio</a:t>
            </a:r>
            <a:r>
              <a:rPr lang="it-IT" sz="1100" b="1" kern="100" dirty="0">
                <a:solidFill>
                  <a:srgbClr val="4074A6"/>
                </a:solidFill>
                <a:ea typeface="Times New Roman" panose="02020603050405020304" pitchFamily="18" charset="0"/>
                <a:cs typeface="Times New Roman" panose="02020603050405020304" pitchFamily="18" charset="0"/>
              </a:rPr>
              <a:t> al posto del petrolio: la Piattaforma che trasforma gli oli in energia e prodotti sostenibili</a:t>
            </a:r>
          </a:p>
          <a:p>
            <a:pPr algn="just">
              <a:lnSpc>
                <a:spcPts val="1100"/>
              </a:lnSpc>
            </a:pPr>
            <a:r>
              <a:rPr lang="it-IT" sz="1000" kern="100" dirty="0">
                <a:solidFill>
                  <a:srgbClr val="000000"/>
                </a:solidFill>
                <a:ea typeface="Times New Roman" panose="02020603050405020304" pitchFamily="18" charset="0"/>
                <a:cs typeface="Times New Roman" panose="02020603050405020304" pitchFamily="18" charset="0"/>
              </a:rPr>
              <a:t>Location: Piazzale Focus; durata attività: 30 m</a:t>
            </a:r>
          </a:p>
          <a:p>
            <a:pPr algn="just">
              <a:lnSpc>
                <a:spcPts val="1100"/>
              </a:lnSpc>
            </a:pPr>
            <a:r>
              <a:rPr lang="it-IT" sz="1000" kern="100" dirty="0">
                <a:solidFill>
                  <a:srgbClr val="000000"/>
                </a:solidFill>
                <a:ea typeface="Times New Roman" panose="02020603050405020304" pitchFamily="18" charset="0"/>
                <a:cs typeface="Times New Roman" panose="02020603050405020304" pitchFamily="18" charset="0"/>
              </a:rPr>
              <a:t>BIOLUBE rappresenta una struttura integrata per la produzione di </a:t>
            </a:r>
            <a:r>
              <a:rPr lang="it-IT" sz="1000" kern="100" dirty="0" err="1">
                <a:solidFill>
                  <a:srgbClr val="000000"/>
                </a:solidFill>
                <a:ea typeface="Times New Roman" panose="02020603050405020304" pitchFamily="18" charset="0"/>
                <a:cs typeface="Times New Roman" panose="02020603050405020304" pitchFamily="18" charset="0"/>
              </a:rPr>
              <a:t>biolubrificanti</a:t>
            </a:r>
            <a:r>
              <a:rPr lang="it-IT" sz="1000" kern="100" dirty="0">
                <a:solidFill>
                  <a:srgbClr val="000000"/>
                </a:solidFill>
                <a:ea typeface="Times New Roman" panose="02020603050405020304" pitchFamily="18" charset="0"/>
                <a:cs typeface="Times New Roman" panose="02020603050405020304" pitchFamily="18" charset="0"/>
              </a:rPr>
              <a:t> a partire da diverse tipologie di oli, tra cui quelli esausti. Durante la visita verranno descritte le diverse fasi di trasformazione di questi materiali di scarto, con particolare attenzione alle potenzialità che la piattaforma tecnologica rappresenta nell’ambito della produzione di lubrificanti di origine rinnovabile. Oltre al vantaggio di poter essere ottenuti da scarti, essi sono biodegradabili e non tossici. Ciò significa che possono essere utilizzati in applicazioni ad elevato rischio di perdite, evitando così eventuali contaminazioni di fiumi, laghi e falde acquifere.  </a:t>
            </a:r>
            <a:endParaRPr lang="it-IT" sz="1000" b="1" kern="100" dirty="0">
              <a:solidFill>
                <a:srgbClr val="0F4761"/>
              </a:solidFill>
              <a:effectLst/>
              <a:ea typeface="Times New Roman" panose="02020603050405020304" pitchFamily="18" charset="0"/>
              <a:cs typeface="Times New Roman" panose="02020603050405020304" pitchFamily="18" charset="0"/>
            </a:endParaRPr>
          </a:p>
        </p:txBody>
      </p:sp>
      <p:sp>
        <p:nvSpPr>
          <p:cNvPr id="17" name="CasellaDiTesto 16">
            <a:extLst>
              <a:ext uri="{FF2B5EF4-FFF2-40B4-BE49-F238E27FC236}">
                <a16:creationId xmlns:a16="http://schemas.microsoft.com/office/drawing/2014/main" id="{DB32CA98-4A69-6B71-1330-F7B9BE3B1E54}"/>
              </a:ext>
            </a:extLst>
          </p:cNvPr>
          <p:cNvSpPr txBox="1"/>
          <p:nvPr/>
        </p:nvSpPr>
        <p:spPr>
          <a:xfrm>
            <a:off x="2794572" y="8670682"/>
            <a:ext cx="3830347" cy="764055"/>
          </a:xfrm>
          <a:prstGeom prst="rect">
            <a:avLst/>
          </a:prstGeom>
          <a:noFill/>
        </p:spPr>
        <p:txBody>
          <a:bodyPr wrap="square" rtlCol="0">
            <a:spAutoFit/>
          </a:bodyPr>
          <a:lstStyle/>
          <a:p>
            <a:pPr>
              <a:lnSpc>
                <a:spcPts val="1400"/>
              </a:lnSpc>
            </a:pPr>
            <a:r>
              <a:rPr lang="it-IT" sz="1050" dirty="0"/>
              <a:t>Per informazioni: </a:t>
            </a:r>
          </a:p>
          <a:p>
            <a:pPr>
              <a:lnSpc>
                <a:spcPts val="1200"/>
              </a:lnSpc>
            </a:pPr>
            <a:r>
              <a:rPr lang="it-IT" sz="1050" b="1" dirty="0">
                <a:hlinkClick r:id="rId6"/>
              </a:rPr>
              <a:t>filippo.oriolo@enea.it</a:t>
            </a:r>
            <a:r>
              <a:rPr lang="it-IT" sz="1050" b="1" dirty="0"/>
              <a:t>; </a:t>
            </a:r>
            <a:r>
              <a:rPr lang="it-IT" sz="1050" b="1" dirty="0">
                <a:hlinkClick r:id="rId7"/>
              </a:rPr>
              <a:t>giambattista.labattaglia@enea.it</a:t>
            </a:r>
            <a:endParaRPr lang="it-IT" sz="1050" b="1" dirty="0"/>
          </a:p>
          <a:p>
            <a:pPr>
              <a:lnSpc>
                <a:spcPts val="1200"/>
              </a:lnSpc>
            </a:pPr>
            <a:r>
              <a:rPr lang="it-IT" sz="1050" dirty="0"/>
              <a:t>Prenotazione obbligatoria: </a:t>
            </a:r>
            <a:r>
              <a:rPr lang="it-IT" sz="1050" b="1" dirty="0">
                <a:hlinkClick r:id="rId8"/>
              </a:rPr>
              <a:t>gestionecentro.trisaia@enea.it</a:t>
            </a:r>
            <a:endParaRPr lang="it-IT" sz="1050" b="1" dirty="0"/>
          </a:p>
          <a:p>
            <a:pPr>
              <a:lnSpc>
                <a:spcPts val="1400"/>
              </a:lnSpc>
            </a:pPr>
            <a:endParaRPr lang="it-IT" sz="1400" dirty="0"/>
          </a:p>
        </p:txBody>
      </p:sp>
      <p:pic>
        <p:nvPicPr>
          <p:cNvPr id="9" name="Immagine 8" descr="loghi dei partner: CNR, ENEA, INAF, INGV, ISPRA, CINECA; CREF, Università SAPIENZA, Università TOR VERGATA, Università della TUSCIA, UNINETTUNO; Green Factor; Logo Progetto NET, progetto co-finanziato dalla Unione ">
            <a:extLst>
              <a:ext uri="{FF2B5EF4-FFF2-40B4-BE49-F238E27FC236}">
                <a16:creationId xmlns:a16="http://schemas.microsoft.com/office/drawing/2014/main" id="{3319C827-FE5C-CA9C-2FFD-80374BB11A1B}"/>
              </a:ext>
            </a:extLst>
          </p:cNvPr>
          <p:cNvPicPr>
            <a:picLocks noChangeAspect="1"/>
          </p:cNvPicPr>
          <p:nvPr/>
        </p:nvPicPr>
        <p:blipFill>
          <a:blip r:embed="rId9"/>
          <a:stretch>
            <a:fillRect/>
          </a:stretch>
        </p:blipFill>
        <p:spPr>
          <a:xfrm>
            <a:off x="0" y="9238636"/>
            <a:ext cx="6858000" cy="667364"/>
          </a:xfrm>
          <a:prstGeom prst="rect">
            <a:avLst/>
          </a:prstGeom>
        </p:spPr>
      </p:pic>
    </p:spTree>
    <p:extLst>
      <p:ext uri="{BB962C8B-B14F-4D97-AF65-F5344CB8AC3E}">
        <p14:creationId xmlns:p14="http://schemas.microsoft.com/office/powerpoint/2010/main" val="136637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C7A04DE0-1C95-D851-F601-877752944D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3070" y="21236"/>
            <a:ext cx="7342094" cy="9863528"/>
          </a:xfrm>
          <a:prstGeom prst="rect">
            <a:avLst/>
          </a:prstGeom>
        </p:spPr>
      </p:pic>
      <p:pic>
        <p:nvPicPr>
          <p:cNvPr id="16" name="Immagine 15">
            <a:extLst>
              <a:ext uri="{FF2B5EF4-FFF2-40B4-BE49-F238E27FC236}">
                <a16:creationId xmlns:a16="http://schemas.microsoft.com/office/drawing/2014/main" id="{00FC6AA0-C4AA-2674-4903-C68AABBA581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9281" y="347691"/>
            <a:ext cx="6858000" cy="9076148"/>
          </a:xfrm>
          <a:prstGeom prst="rect">
            <a:avLst/>
          </a:prstGeom>
        </p:spPr>
      </p:pic>
      <p:pic>
        <p:nvPicPr>
          <p:cNvPr id="17" name="Immagine 16">
            <a:extLst>
              <a:ext uri="{FF2B5EF4-FFF2-40B4-BE49-F238E27FC236}">
                <a16:creationId xmlns:a16="http://schemas.microsoft.com/office/drawing/2014/main" id="{A8DDCBB2-8885-E9DC-F1D3-998707C1988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5493" y="196841"/>
            <a:ext cx="6858000" cy="9377847"/>
          </a:xfrm>
          <a:prstGeom prst="rect">
            <a:avLst/>
          </a:prstGeom>
        </p:spPr>
      </p:pic>
      <p:pic>
        <p:nvPicPr>
          <p:cNvPr id="30" name="Immagine 29" descr="Immagine che contiene disegno con Maire Curie che guarda una provetta di radio">
            <a:extLst>
              <a:ext uri="{FF2B5EF4-FFF2-40B4-BE49-F238E27FC236}">
                <a16:creationId xmlns:a16="http://schemas.microsoft.com/office/drawing/2014/main" id="{2661DA71-640C-BFB1-F95C-D7906AE8C047}"/>
              </a:ext>
            </a:extLst>
          </p:cNvPr>
          <p:cNvPicPr>
            <a:picLocks noChangeAspect="1"/>
          </p:cNvPicPr>
          <p:nvPr/>
        </p:nvPicPr>
        <p:blipFill>
          <a:blip r:embed="rId6"/>
          <a:stretch>
            <a:fillRect/>
          </a:stretch>
        </p:blipFill>
        <p:spPr>
          <a:xfrm>
            <a:off x="5152665" y="281603"/>
            <a:ext cx="1260000" cy="1253547"/>
          </a:xfrm>
          <a:prstGeom prst="rect">
            <a:avLst/>
          </a:prstGeom>
        </p:spPr>
      </p:pic>
      <p:sp>
        <p:nvSpPr>
          <p:cNvPr id="19" name="CasellaDiTesto 18">
            <a:extLst>
              <a:ext uri="{FF2B5EF4-FFF2-40B4-BE49-F238E27FC236}">
                <a16:creationId xmlns:a16="http://schemas.microsoft.com/office/drawing/2014/main" id="{1715E8A6-C8BF-5023-8D79-2F82379C92F8}"/>
              </a:ext>
            </a:extLst>
          </p:cNvPr>
          <p:cNvSpPr txBox="1"/>
          <p:nvPr/>
        </p:nvSpPr>
        <p:spPr>
          <a:xfrm>
            <a:off x="499034" y="232643"/>
            <a:ext cx="5096435" cy="759182"/>
          </a:xfrm>
          <a:prstGeom prst="rect">
            <a:avLst/>
          </a:prstGeom>
          <a:noFill/>
        </p:spPr>
        <p:txBody>
          <a:bodyPr wrap="square" rtlCol="0">
            <a:spAutoFit/>
          </a:bodyPr>
          <a:lstStyle/>
          <a:p>
            <a:pPr>
              <a:lnSpc>
                <a:spcPts val="2600"/>
              </a:lnSpc>
            </a:pPr>
            <a:r>
              <a:rPr lang="it-IT" sz="1400" b="1" dirty="0">
                <a:solidFill>
                  <a:srgbClr val="993365"/>
                </a:solidFill>
              </a:rPr>
              <a:t>Notte Europea delle Ricercatrici e dei Ricercatori</a:t>
            </a:r>
          </a:p>
          <a:p>
            <a:pPr>
              <a:lnSpc>
                <a:spcPts val="2600"/>
              </a:lnSpc>
            </a:pPr>
            <a:r>
              <a:rPr lang="it-IT" sz="2700" b="1" dirty="0">
                <a:solidFill>
                  <a:srgbClr val="4074A6"/>
                </a:solidFill>
                <a:latin typeface="Arial Narrow" panose="020B0606020202030204" pitchFamily="34" charset="0"/>
              </a:rPr>
              <a:t>Centro Ricerche ENEA Trisaia</a:t>
            </a:r>
          </a:p>
        </p:txBody>
      </p:sp>
      <p:sp>
        <p:nvSpPr>
          <p:cNvPr id="20" name="CasellaDiTesto 19">
            <a:extLst>
              <a:ext uri="{FF2B5EF4-FFF2-40B4-BE49-F238E27FC236}">
                <a16:creationId xmlns:a16="http://schemas.microsoft.com/office/drawing/2014/main" id="{A32ABEA0-A93F-9E88-13B5-76058B0D8642}"/>
              </a:ext>
            </a:extLst>
          </p:cNvPr>
          <p:cNvSpPr txBox="1"/>
          <p:nvPr/>
        </p:nvSpPr>
        <p:spPr>
          <a:xfrm>
            <a:off x="517771" y="880321"/>
            <a:ext cx="3610534" cy="338554"/>
          </a:xfrm>
          <a:prstGeom prst="rect">
            <a:avLst/>
          </a:prstGeom>
          <a:noFill/>
        </p:spPr>
        <p:txBody>
          <a:bodyPr wrap="square">
            <a:spAutoFit/>
          </a:bodyPr>
          <a:lstStyle/>
          <a:p>
            <a:r>
              <a:rPr lang="it-IT" sz="1600" dirty="0">
                <a:effectLst/>
                <a:latin typeface="Calibri" panose="020F0502020204030204" pitchFamily="34" charset="0"/>
                <a:ea typeface="Calibri" panose="020F0502020204030204" pitchFamily="34" charset="0"/>
                <a:cs typeface="Times New Roman" panose="02020603050405020304" pitchFamily="18" charset="0"/>
              </a:rPr>
              <a:t>26 Settembre 2025 | h 16:00</a:t>
            </a:r>
            <a:r>
              <a:rPr lang="it-IT" sz="1600" dirty="0">
                <a:latin typeface="Calibri" panose="020F0502020204030204" pitchFamily="34" charset="0"/>
                <a:ea typeface="Calibri" panose="020F0502020204030204" pitchFamily="34" charset="0"/>
                <a:cs typeface="Times New Roman" panose="02020603050405020304" pitchFamily="18" charset="0"/>
              </a:rPr>
              <a:t> -</a:t>
            </a:r>
            <a:r>
              <a:rPr lang="it-IT" sz="1600" dirty="0">
                <a:effectLst/>
                <a:latin typeface="Calibri" panose="020F0502020204030204" pitchFamily="34" charset="0"/>
                <a:ea typeface="Calibri" panose="020F0502020204030204" pitchFamily="34" charset="0"/>
                <a:cs typeface="Times New Roman" panose="02020603050405020304" pitchFamily="18" charset="0"/>
              </a:rPr>
              <a:t> 22:00</a:t>
            </a:r>
            <a:endParaRPr lang="it-IT" sz="1600" dirty="0"/>
          </a:p>
        </p:txBody>
      </p:sp>
      <p:sp>
        <p:nvSpPr>
          <p:cNvPr id="22" name="CasellaDiTesto 21">
            <a:extLst>
              <a:ext uri="{FF2B5EF4-FFF2-40B4-BE49-F238E27FC236}">
                <a16:creationId xmlns:a16="http://schemas.microsoft.com/office/drawing/2014/main" id="{F1448D57-E5F3-0A36-3FEF-DBF51A44C42F}"/>
              </a:ext>
            </a:extLst>
          </p:cNvPr>
          <p:cNvSpPr txBox="1"/>
          <p:nvPr/>
        </p:nvSpPr>
        <p:spPr>
          <a:xfrm>
            <a:off x="492742" y="1175135"/>
            <a:ext cx="4020673" cy="477182"/>
          </a:xfrm>
          <a:prstGeom prst="rect">
            <a:avLst/>
          </a:prstGeom>
          <a:noFill/>
        </p:spPr>
        <p:txBody>
          <a:bodyPr wrap="square">
            <a:spAutoFit/>
          </a:bodyPr>
          <a:lstStyle/>
          <a:p>
            <a:pPr>
              <a:lnSpc>
                <a:spcPts val="3000"/>
              </a:lnSpc>
            </a:pPr>
            <a:r>
              <a:rPr lang="it-IT" sz="3000" b="1" dirty="0">
                <a:solidFill>
                  <a:srgbClr val="A5BD44"/>
                </a:solidFill>
                <a:latin typeface="Arial Narrow" panose="020B0606020202030204" pitchFamily="34" charset="0"/>
              </a:rPr>
              <a:t>Percorso 3 </a:t>
            </a:r>
            <a:endParaRPr lang="it-IT" sz="3000" b="1" dirty="0">
              <a:latin typeface="Arial Narrow" panose="020B0606020202030204" pitchFamily="34" charset="0"/>
            </a:endParaRPr>
          </a:p>
        </p:txBody>
      </p:sp>
      <p:sp>
        <p:nvSpPr>
          <p:cNvPr id="24" name="CasellaDiTesto 23">
            <a:extLst>
              <a:ext uri="{FF2B5EF4-FFF2-40B4-BE49-F238E27FC236}">
                <a16:creationId xmlns:a16="http://schemas.microsoft.com/office/drawing/2014/main" id="{2815CAA7-D7FC-43C7-EF70-13FEA12CA7D0}"/>
              </a:ext>
            </a:extLst>
          </p:cNvPr>
          <p:cNvSpPr txBox="1"/>
          <p:nvPr/>
        </p:nvSpPr>
        <p:spPr>
          <a:xfrm>
            <a:off x="515111" y="1640732"/>
            <a:ext cx="6033608" cy="276742"/>
          </a:xfrm>
          <a:prstGeom prst="rect">
            <a:avLst/>
          </a:prstGeom>
          <a:noFill/>
        </p:spPr>
        <p:txBody>
          <a:bodyPr wrap="square">
            <a:spAutoFit/>
          </a:bodyPr>
          <a:lstStyle/>
          <a:p>
            <a:pPr>
              <a:lnSpc>
                <a:spcPts val="1400"/>
              </a:lnSpc>
            </a:pPr>
            <a:r>
              <a:rPr lang="it-IT" sz="1400" b="1" kern="100" dirty="0">
                <a:solidFill>
                  <a:srgbClr val="4074A6"/>
                </a:solidFill>
                <a:effectLst/>
                <a:ea typeface="Times New Roman" panose="02020603050405020304" pitchFamily="18" charset="0"/>
                <a:cs typeface="Times New Roman" panose="02020603050405020304" pitchFamily="18" charset="0"/>
              </a:rPr>
              <a:t>A cura della Sezione Processi e Materiali per Applicazioni energetiche</a:t>
            </a:r>
          </a:p>
        </p:txBody>
      </p:sp>
      <p:sp>
        <p:nvSpPr>
          <p:cNvPr id="21" name="CasellaDiTesto 20">
            <a:extLst>
              <a:ext uri="{FF2B5EF4-FFF2-40B4-BE49-F238E27FC236}">
                <a16:creationId xmlns:a16="http://schemas.microsoft.com/office/drawing/2014/main" id="{8EFA5618-E0B2-84B6-27E5-5092BF3DB8C7}"/>
              </a:ext>
            </a:extLst>
          </p:cNvPr>
          <p:cNvSpPr txBox="1"/>
          <p:nvPr/>
        </p:nvSpPr>
        <p:spPr>
          <a:xfrm>
            <a:off x="511734" y="1949236"/>
            <a:ext cx="5701552" cy="307777"/>
          </a:xfrm>
          <a:prstGeom prst="rect">
            <a:avLst/>
          </a:prstGeom>
          <a:noFill/>
        </p:spPr>
        <p:txBody>
          <a:bodyPr wrap="square" rtlCol="0">
            <a:spAutoFit/>
          </a:bodyPr>
          <a:lstStyle/>
          <a:p>
            <a:r>
              <a:rPr lang="it-IT" sz="1400" dirty="0"/>
              <a:t>Partenze Percorso: </a:t>
            </a:r>
            <a:r>
              <a:rPr lang="it-IT" sz="1400" dirty="0">
                <a:effectLst/>
                <a:ea typeface="Aptos" panose="020B0004020202020204" pitchFamily="34" charset="0"/>
              </a:rPr>
              <a:t>16:00 – 18:00 –  20:00 | </a:t>
            </a:r>
            <a:r>
              <a:rPr lang="it-IT" sz="1400" dirty="0"/>
              <a:t>Durata: 2 h</a:t>
            </a:r>
          </a:p>
        </p:txBody>
      </p:sp>
      <p:sp>
        <p:nvSpPr>
          <p:cNvPr id="25" name="CasellaDiTesto 24">
            <a:extLst>
              <a:ext uri="{FF2B5EF4-FFF2-40B4-BE49-F238E27FC236}">
                <a16:creationId xmlns:a16="http://schemas.microsoft.com/office/drawing/2014/main" id="{E7223B51-AA18-467D-A119-2194BF4867B9}"/>
              </a:ext>
            </a:extLst>
          </p:cNvPr>
          <p:cNvSpPr txBox="1"/>
          <p:nvPr/>
        </p:nvSpPr>
        <p:spPr>
          <a:xfrm>
            <a:off x="503489" y="2281956"/>
            <a:ext cx="5909176" cy="2631746"/>
          </a:xfrm>
          <a:prstGeom prst="rect">
            <a:avLst/>
          </a:prstGeom>
          <a:noFill/>
        </p:spPr>
        <p:txBody>
          <a:bodyPr wrap="square" rtlCol="0">
            <a:spAutoFit/>
          </a:bodyPr>
          <a:lstStyle/>
          <a:p>
            <a:pPr>
              <a:lnSpc>
                <a:spcPts val="1100"/>
              </a:lnSpc>
            </a:pPr>
            <a:r>
              <a:rPr lang="it-IT" sz="1100" b="1" kern="100" dirty="0">
                <a:solidFill>
                  <a:srgbClr val="4074A6"/>
                </a:solidFill>
                <a:effectLst/>
                <a:ea typeface="Aptos" panose="020B0004020202020204" pitchFamily="34" charset="0"/>
                <a:cs typeface="Times New Roman" panose="02020603050405020304" pitchFamily="18" charset="0"/>
              </a:rPr>
              <a:t>E = mc</a:t>
            </a:r>
            <a:r>
              <a:rPr lang="it-IT" sz="1100" b="1" kern="100" baseline="30000" dirty="0">
                <a:solidFill>
                  <a:srgbClr val="4074A6"/>
                </a:solidFill>
                <a:effectLst/>
                <a:ea typeface="Aptos" panose="020B0004020202020204" pitchFamily="34" charset="0"/>
                <a:cs typeface="Times New Roman" panose="02020603050405020304" pitchFamily="18" charset="0"/>
              </a:rPr>
              <a:t>2  </a:t>
            </a:r>
            <a:r>
              <a:rPr lang="it-IT" sz="1100" b="1" kern="100" dirty="0">
                <a:solidFill>
                  <a:srgbClr val="4074A6"/>
                </a:solidFill>
                <a:effectLst/>
                <a:ea typeface="Aptos" panose="020B0004020202020204" pitchFamily="34" charset="0"/>
                <a:cs typeface="Times New Roman" panose="02020603050405020304" pitchFamily="18" charset="0"/>
              </a:rPr>
              <a:t>ENERGIA </a:t>
            </a:r>
            <a:r>
              <a:rPr lang="it-IT" sz="1100" b="1" i="1" kern="100" dirty="0">
                <a:solidFill>
                  <a:srgbClr val="4074A6"/>
                </a:solidFill>
                <a:effectLst/>
                <a:ea typeface="Aptos" panose="020B0004020202020204" pitchFamily="34" charset="0"/>
                <a:cs typeface="Times New Roman" panose="02020603050405020304" pitchFamily="18" charset="0"/>
              </a:rPr>
              <a:t>uguale</a:t>
            </a:r>
            <a:r>
              <a:rPr lang="it-IT" sz="1100" b="1" kern="100" dirty="0">
                <a:solidFill>
                  <a:srgbClr val="4074A6"/>
                </a:solidFill>
                <a:effectLst/>
                <a:ea typeface="Aptos" panose="020B0004020202020204" pitchFamily="34" charset="0"/>
                <a:cs typeface="Times New Roman" panose="02020603050405020304" pitchFamily="18" charset="0"/>
              </a:rPr>
              <a:t> MATERIALI, COMFORT E COMPATIBILITÀ</a:t>
            </a:r>
            <a:endParaRPr lang="it-IT" sz="1100" kern="100" dirty="0">
              <a:solidFill>
                <a:srgbClr val="4074A6"/>
              </a:solidFill>
              <a:effectLst/>
              <a:ea typeface="Aptos" panose="020B0004020202020204" pitchFamily="34" charset="0"/>
              <a:cs typeface="Times New Roman" panose="02020603050405020304" pitchFamily="18" charset="0"/>
            </a:endParaRPr>
          </a:p>
          <a:p>
            <a:pPr>
              <a:lnSpc>
                <a:spcPts val="1100"/>
              </a:lnSpc>
            </a:pPr>
            <a:r>
              <a:rPr lang="it-IT" sz="1000" kern="100" dirty="0">
                <a:solidFill>
                  <a:srgbClr val="000000"/>
                </a:solidFill>
                <a:effectLst/>
                <a:ea typeface="Times New Roman" panose="02020603050405020304" pitchFamily="18" charset="0"/>
                <a:cs typeface="Times New Roman" panose="02020603050405020304" pitchFamily="18" charset="0"/>
              </a:rPr>
              <a:t>Location: Edificio R41 Metrologia; durata attività: 120 m</a:t>
            </a:r>
            <a:endParaRPr lang="it-IT" sz="1000" kern="100" dirty="0">
              <a:effectLst/>
              <a:ea typeface="Aptos" panose="020B0004020202020204" pitchFamily="34" charset="0"/>
              <a:cs typeface="Times New Roman" panose="02020603050405020304" pitchFamily="18" charset="0"/>
            </a:endParaRPr>
          </a:p>
          <a:p>
            <a:pPr algn="just">
              <a:lnSpc>
                <a:spcPts val="1100"/>
              </a:lnSpc>
            </a:pPr>
            <a:r>
              <a:rPr lang="it-IT" sz="1000" kern="0" dirty="0">
                <a:solidFill>
                  <a:srgbClr val="252525"/>
                </a:solidFill>
                <a:effectLst/>
                <a:ea typeface="Times New Roman" panose="02020603050405020304" pitchFamily="18" charset="0"/>
                <a:cs typeface="Times New Roman" panose="02020603050405020304" pitchFamily="18" charset="0"/>
              </a:rPr>
              <a:t>L’attività riguarderà la preparazione e la caratterizzazione chimico-fisica, termica e meccanica di materiali innovativi per applicazioni energetiche: dall’edilizia allo stoccaggio di idrogeno per applicazioni stazionarie e di mobilità. </a:t>
            </a:r>
          </a:p>
          <a:p>
            <a:pPr algn="just">
              <a:lnSpc>
                <a:spcPts val="1100"/>
              </a:lnSpc>
            </a:pPr>
            <a:r>
              <a:rPr lang="it-IT" sz="1000" kern="0" dirty="0">
                <a:solidFill>
                  <a:srgbClr val="252525"/>
                </a:solidFill>
                <a:effectLst/>
                <a:ea typeface="Times New Roman" panose="02020603050405020304" pitchFamily="18" charset="0"/>
                <a:cs typeface="Times New Roman" panose="02020603050405020304" pitchFamily="18" charset="0"/>
              </a:rPr>
              <a:t>Verranno simulate attività sperimentali riguardanti prove distruttive (prove di trazione in abbinamento a termocamera) e non distruttive (laser scanner, termografia, microscopio elettronico), nonché la valutazione della durabilità dei materiali con tecniche di aging accelerato. </a:t>
            </a:r>
          </a:p>
          <a:p>
            <a:pPr algn="just">
              <a:lnSpc>
                <a:spcPts val="1100"/>
              </a:lnSpc>
            </a:pPr>
            <a:r>
              <a:rPr lang="it-IT" sz="1000" kern="0" dirty="0">
                <a:solidFill>
                  <a:srgbClr val="252525"/>
                </a:solidFill>
                <a:effectLst/>
                <a:ea typeface="Times New Roman" panose="02020603050405020304" pitchFamily="18" charset="0"/>
                <a:cs typeface="Times New Roman" panose="02020603050405020304" pitchFamily="18" charset="0"/>
              </a:rPr>
              <a:t>Saranno  mostrate applicazioni per il  monitoraggio di infrastrutture critiche nei settori della mobilità ed energetico basate su sensori in fibra ottica a basso costo. </a:t>
            </a:r>
          </a:p>
          <a:p>
            <a:pPr algn="just">
              <a:lnSpc>
                <a:spcPts val="1100"/>
              </a:lnSpc>
            </a:pPr>
            <a:r>
              <a:rPr lang="it-IT" sz="1000" kern="0" dirty="0">
                <a:solidFill>
                  <a:srgbClr val="252525"/>
                </a:solidFill>
                <a:effectLst/>
                <a:ea typeface="Times New Roman" panose="02020603050405020304" pitchFamily="18" charset="0"/>
                <a:cs typeface="Times New Roman" panose="02020603050405020304" pitchFamily="18" charset="0"/>
              </a:rPr>
              <a:t>Oggetto delle simulazioni saranno manufatti </a:t>
            </a:r>
            <a:r>
              <a:rPr lang="it-IT" sz="1000" kern="0" dirty="0" err="1">
                <a:solidFill>
                  <a:srgbClr val="252525"/>
                </a:solidFill>
                <a:effectLst/>
                <a:ea typeface="Times New Roman" panose="02020603050405020304" pitchFamily="18" charset="0"/>
                <a:cs typeface="Times New Roman" panose="02020603050405020304" pitchFamily="18" charset="0"/>
              </a:rPr>
              <a:t>bio-based</a:t>
            </a:r>
            <a:r>
              <a:rPr lang="it-IT" sz="1000" kern="0" dirty="0">
                <a:solidFill>
                  <a:srgbClr val="252525"/>
                </a:solidFill>
                <a:effectLst/>
                <a:ea typeface="Times New Roman" panose="02020603050405020304" pitchFamily="18" charset="0"/>
                <a:cs typeface="Times New Roman" panose="02020603050405020304" pitchFamily="18" charset="0"/>
              </a:rPr>
              <a:t> derivanti da sottoprodotti dell’industria chimica, edile e manifatturiera per la fabbricazione di pannelli per l’edilizia, massetti e sottofondi green, plastiche ad alto contenuto di riciclato e materiali innovativi per applicazioni nei campi dell’aeronautica, </a:t>
            </a:r>
            <a:r>
              <a:rPr lang="it-IT" sz="1000" kern="0" dirty="0" err="1">
                <a:solidFill>
                  <a:srgbClr val="252525"/>
                </a:solidFill>
                <a:effectLst/>
                <a:ea typeface="Times New Roman" panose="02020603050405020304" pitchFamily="18" charset="0"/>
                <a:cs typeface="Times New Roman" panose="02020603050405020304" pitchFamily="18" charset="0"/>
              </a:rPr>
              <a:t>dell’automotive</a:t>
            </a:r>
            <a:r>
              <a:rPr lang="it-IT" sz="1000" kern="0" dirty="0">
                <a:solidFill>
                  <a:srgbClr val="252525"/>
                </a:solidFill>
                <a:effectLst/>
                <a:ea typeface="Times New Roman" panose="02020603050405020304" pitchFamily="18" charset="0"/>
                <a:cs typeface="Times New Roman" panose="02020603050405020304" pitchFamily="18" charset="0"/>
              </a:rPr>
              <a:t> e navale. </a:t>
            </a:r>
          </a:p>
          <a:p>
            <a:pPr algn="just">
              <a:lnSpc>
                <a:spcPts val="1100"/>
              </a:lnSpc>
            </a:pPr>
            <a:r>
              <a:rPr lang="it-IT" sz="1000" kern="0" dirty="0">
                <a:solidFill>
                  <a:srgbClr val="252525"/>
                </a:solidFill>
                <a:effectLst/>
                <a:ea typeface="Times New Roman" panose="02020603050405020304" pitchFamily="18" charset="0"/>
                <a:cs typeface="Times New Roman" panose="02020603050405020304" pitchFamily="18" charset="0"/>
              </a:rPr>
              <a:t>Ci si confronterà sulla frontiera di manufatti prodotti attraverso  processi di manifattura additiva (stampa 3D) con filamenti innovativi in materiale composito per espanderne le applicazioni anche in ambito energetico, migliorandone le caratteristiche meccaniche e fisiche rispetto a quanto attualmente disponibile.</a:t>
            </a:r>
            <a:r>
              <a:rPr lang="it-IT" sz="1000" kern="100" dirty="0">
                <a:effectLst/>
                <a:ea typeface="Aptos" panose="020B0004020202020204" pitchFamily="34" charset="0"/>
                <a:cs typeface="Times New Roman" panose="02020603050405020304" pitchFamily="18" charset="0"/>
              </a:rPr>
              <a:t>  </a:t>
            </a:r>
          </a:p>
        </p:txBody>
      </p:sp>
      <p:sp>
        <p:nvSpPr>
          <p:cNvPr id="26" name="CasellaDiTesto 25">
            <a:extLst>
              <a:ext uri="{FF2B5EF4-FFF2-40B4-BE49-F238E27FC236}">
                <a16:creationId xmlns:a16="http://schemas.microsoft.com/office/drawing/2014/main" id="{0E0F2A5F-F3E3-32E2-5ABF-3BE254DDFA71}"/>
              </a:ext>
            </a:extLst>
          </p:cNvPr>
          <p:cNvSpPr txBox="1"/>
          <p:nvPr/>
        </p:nvSpPr>
        <p:spPr>
          <a:xfrm>
            <a:off x="497540" y="7923220"/>
            <a:ext cx="3612548" cy="348813"/>
          </a:xfrm>
          <a:prstGeom prst="rect">
            <a:avLst/>
          </a:prstGeom>
          <a:noFill/>
        </p:spPr>
        <p:txBody>
          <a:bodyPr wrap="square" rtlCol="0">
            <a:spAutoFit/>
          </a:bodyPr>
          <a:lstStyle/>
          <a:p>
            <a:pPr>
              <a:lnSpc>
                <a:spcPts val="2000"/>
              </a:lnSpc>
            </a:pPr>
            <a:r>
              <a:rPr lang="it-IT" sz="2200" b="1" dirty="0">
                <a:solidFill>
                  <a:srgbClr val="4074A6"/>
                </a:solidFill>
                <a:latin typeface="Arial Narrow" panose="020B0606020202030204" pitchFamily="34" charset="0"/>
              </a:rPr>
              <a:t>Centro Ricerche ENEA Trisaia</a:t>
            </a:r>
          </a:p>
        </p:txBody>
      </p:sp>
      <p:sp>
        <p:nvSpPr>
          <p:cNvPr id="28" name="CasellaDiTesto 27">
            <a:extLst>
              <a:ext uri="{FF2B5EF4-FFF2-40B4-BE49-F238E27FC236}">
                <a16:creationId xmlns:a16="http://schemas.microsoft.com/office/drawing/2014/main" id="{3BDBCB96-30FD-EA80-10C2-7CC9FAF0F615}"/>
              </a:ext>
            </a:extLst>
          </p:cNvPr>
          <p:cNvSpPr txBox="1"/>
          <p:nvPr/>
        </p:nvSpPr>
        <p:spPr>
          <a:xfrm>
            <a:off x="516277" y="8254491"/>
            <a:ext cx="2998697" cy="523220"/>
          </a:xfrm>
          <a:prstGeom prst="rect">
            <a:avLst/>
          </a:prstGeom>
          <a:noFill/>
        </p:spPr>
        <p:txBody>
          <a:bodyPr wrap="square" rtlCol="0">
            <a:spAutoFit/>
          </a:bodyPr>
          <a:lstStyle/>
          <a:p>
            <a:r>
              <a:rPr lang="it-IT" sz="1400" dirty="0"/>
              <a:t>Strada Statale Jonica km 419 + 500 75026 Rotondella MT</a:t>
            </a:r>
          </a:p>
        </p:txBody>
      </p:sp>
      <p:sp>
        <p:nvSpPr>
          <p:cNvPr id="27" name="CasellaDiTesto 26">
            <a:extLst>
              <a:ext uri="{FF2B5EF4-FFF2-40B4-BE49-F238E27FC236}">
                <a16:creationId xmlns:a16="http://schemas.microsoft.com/office/drawing/2014/main" id="{BFB38EE0-8730-7292-6E79-27D5E1F1D674}"/>
              </a:ext>
            </a:extLst>
          </p:cNvPr>
          <p:cNvSpPr txBox="1"/>
          <p:nvPr/>
        </p:nvSpPr>
        <p:spPr>
          <a:xfrm>
            <a:off x="4190770" y="7880113"/>
            <a:ext cx="2142797" cy="1031949"/>
          </a:xfrm>
          <a:prstGeom prst="rect">
            <a:avLst/>
          </a:prstGeom>
          <a:noFill/>
        </p:spPr>
        <p:txBody>
          <a:bodyPr wrap="square" rtlCol="0">
            <a:spAutoFit/>
          </a:bodyPr>
          <a:lstStyle/>
          <a:p>
            <a:pPr>
              <a:lnSpc>
                <a:spcPts val="1200"/>
              </a:lnSpc>
            </a:pPr>
            <a:r>
              <a:rPr lang="it-IT" sz="1000" dirty="0"/>
              <a:t>Per informazioni: </a:t>
            </a:r>
          </a:p>
          <a:p>
            <a:pPr>
              <a:lnSpc>
                <a:spcPts val="1200"/>
              </a:lnSpc>
            </a:pPr>
            <a:r>
              <a:rPr lang="it-IT" sz="1000" b="1" dirty="0">
                <a:hlinkClick r:id="rId7"/>
              </a:rPr>
              <a:t>filippo.oriolo@enea.it</a:t>
            </a:r>
            <a:endParaRPr lang="it-IT" sz="1000" b="1" dirty="0"/>
          </a:p>
          <a:p>
            <a:pPr>
              <a:lnSpc>
                <a:spcPts val="1200"/>
              </a:lnSpc>
            </a:pPr>
            <a:r>
              <a:rPr lang="it-IT" sz="1000" b="1" dirty="0">
                <a:hlinkClick r:id="rId8"/>
              </a:rPr>
              <a:t>giambattista.labattaglia@enea.it</a:t>
            </a:r>
            <a:endParaRPr lang="it-IT" sz="1000" b="1" dirty="0"/>
          </a:p>
          <a:p>
            <a:pPr>
              <a:lnSpc>
                <a:spcPts val="1200"/>
              </a:lnSpc>
            </a:pPr>
            <a:r>
              <a:rPr lang="it-IT" sz="1000" dirty="0"/>
              <a:t>Prenotazione obbligatoria:</a:t>
            </a:r>
          </a:p>
          <a:p>
            <a:pPr>
              <a:lnSpc>
                <a:spcPts val="1200"/>
              </a:lnSpc>
            </a:pPr>
            <a:r>
              <a:rPr lang="it-IT" sz="1000" b="1" dirty="0">
                <a:hlinkClick r:id="rId9"/>
              </a:rPr>
              <a:t>gestionecentro.trisaia@enea.it</a:t>
            </a:r>
            <a:endParaRPr lang="it-IT" sz="1000" b="1" dirty="0"/>
          </a:p>
          <a:p>
            <a:pPr>
              <a:lnSpc>
                <a:spcPts val="1400"/>
              </a:lnSpc>
            </a:pPr>
            <a:endParaRPr lang="it-IT" sz="1000" dirty="0"/>
          </a:p>
        </p:txBody>
      </p:sp>
      <p:pic>
        <p:nvPicPr>
          <p:cNvPr id="57" name="Immagine 56" descr="Immagine che contiene aria aperta, pianta, albero, edificio&#10;&#10;Descrizione generata automaticamente">
            <a:extLst>
              <a:ext uri="{FF2B5EF4-FFF2-40B4-BE49-F238E27FC236}">
                <a16:creationId xmlns:a16="http://schemas.microsoft.com/office/drawing/2014/main" id="{C2B1C154-3C47-A6E0-8782-6EE63D965E5A}"/>
              </a:ext>
            </a:extLst>
          </p:cNvPr>
          <p:cNvPicPr>
            <a:picLocks noChangeAspect="1"/>
          </p:cNvPicPr>
          <p:nvPr/>
        </p:nvPicPr>
        <p:blipFill rotWithShape="1">
          <a:blip r:embed="rId10">
            <a:extLst>
              <a:ext uri="{28A0092B-C50C-407E-A947-70E740481C1C}">
                <a14:useLocalDpi xmlns:a14="http://schemas.microsoft.com/office/drawing/2010/main" val="0"/>
              </a:ext>
            </a:extLst>
          </a:blip>
          <a:srcRect t="8691" b="5976"/>
          <a:stretch>
            <a:fillRect/>
          </a:stretch>
        </p:blipFill>
        <p:spPr>
          <a:xfrm>
            <a:off x="561301" y="4976792"/>
            <a:ext cx="5803200" cy="2785542"/>
          </a:xfrm>
          <a:prstGeom prst="rect">
            <a:avLst/>
          </a:prstGeom>
        </p:spPr>
      </p:pic>
      <p:sp>
        <p:nvSpPr>
          <p:cNvPr id="59" name="CasellaDiTesto 58">
            <a:extLst>
              <a:ext uri="{FF2B5EF4-FFF2-40B4-BE49-F238E27FC236}">
                <a16:creationId xmlns:a16="http://schemas.microsoft.com/office/drawing/2014/main" id="{22742AA1-32B0-AF7B-2E34-4703026F6B2B}"/>
              </a:ext>
            </a:extLst>
          </p:cNvPr>
          <p:cNvSpPr txBox="1"/>
          <p:nvPr/>
        </p:nvSpPr>
        <p:spPr>
          <a:xfrm>
            <a:off x="483365" y="8793373"/>
            <a:ext cx="5985721" cy="456279"/>
          </a:xfrm>
          <a:prstGeom prst="rect">
            <a:avLst/>
          </a:prstGeom>
          <a:noFill/>
        </p:spPr>
        <p:txBody>
          <a:bodyPr wrap="square" rtlCol="0">
            <a:spAutoFit/>
          </a:bodyPr>
          <a:lstStyle/>
          <a:p>
            <a:pPr>
              <a:lnSpc>
                <a:spcPts val="1400"/>
              </a:lnSpc>
            </a:pPr>
            <a:r>
              <a:rPr lang="it-IT" sz="1400" dirty="0"/>
              <a:t>Per scoprire tutte le attività del Progetto NET</a:t>
            </a:r>
            <a:r>
              <a:rPr lang="it-IT" sz="1400" i="1" dirty="0"/>
              <a:t>:</a:t>
            </a:r>
          </a:p>
          <a:p>
            <a:pPr>
              <a:lnSpc>
                <a:spcPts val="1400"/>
              </a:lnSpc>
            </a:pPr>
            <a:r>
              <a:rPr lang="it-IT" sz="1400" i="1" dirty="0"/>
              <a:t> www.ScienzaInsiemeNET.it  e www.scienzainsieme.it</a:t>
            </a:r>
          </a:p>
        </p:txBody>
      </p:sp>
      <p:pic>
        <p:nvPicPr>
          <p:cNvPr id="18" name="Immagine 17" descr="loghi dei partner: CNR, ENEA, INAF, INGV, ISPRA, CINECA; CREF, Università SAPIENZA, Università TOR VERGATA, Università della TUSCIA, UNINETTUNO; Green Factor; Logo Progetto NET, progetto co-finanziato dalla Unione ">
            <a:extLst>
              <a:ext uri="{FF2B5EF4-FFF2-40B4-BE49-F238E27FC236}">
                <a16:creationId xmlns:a16="http://schemas.microsoft.com/office/drawing/2014/main" id="{C124BCFA-7D42-512C-5827-1B2A43B52483}"/>
              </a:ext>
            </a:extLst>
          </p:cNvPr>
          <p:cNvPicPr>
            <a:picLocks noChangeAspect="1"/>
          </p:cNvPicPr>
          <p:nvPr/>
        </p:nvPicPr>
        <p:blipFill>
          <a:blip r:embed="rId11"/>
          <a:stretch>
            <a:fillRect/>
          </a:stretch>
        </p:blipFill>
        <p:spPr>
          <a:xfrm>
            <a:off x="0" y="9238636"/>
            <a:ext cx="6858000" cy="667364"/>
          </a:xfrm>
          <a:prstGeom prst="rect">
            <a:avLst/>
          </a:prstGeom>
        </p:spPr>
      </p:pic>
    </p:spTree>
    <p:extLst>
      <p:ext uri="{BB962C8B-B14F-4D97-AF65-F5344CB8AC3E}">
        <p14:creationId xmlns:p14="http://schemas.microsoft.com/office/powerpoint/2010/main" val="99909107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f6f909-c1e1-48a2-8d43-da85bb37eb51">
      <Terms xmlns="http://schemas.microsoft.com/office/infopath/2007/PartnerControls"/>
    </lcf76f155ced4ddcb4097134ff3c332f>
    <TaxCatchAll xmlns="652440b7-c5e9-4363-aca3-131b0c958a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7762698916BCF499EC10B63D072E551" ma:contentTypeVersion="11" ma:contentTypeDescription="Creare un nuovo documento." ma:contentTypeScope="" ma:versionID="34c52e86f9248f0f492a8df500995b0a">
  <xsd:schema xmlns:xsd="http://www.w3.org/2001/XMLSchema" xmlns:xs="http://www.w3.org/2001/XMLSchema" xmlns:p="http://schemas.microsoft.com/office/2006/metadata/properties" xmlns:ns2="cbf6f909-c1e1-48a2-8d43-da85bb37eb51" xmlns:ns3="652440b7-c5e9-4363-aca3-131b0c958a9d" targetNamespace="http://schemas.microsoft.com/office/2006/metadata/properties" ma:root="true" ma:fieldsID="becb91641ac517a175c05c69b3567306" ns2:_="" ns3:_="">
    <xsd:import namespace="cbf6f909-c1e1-48a2-8d43-da85bb37eb51"/>
    <xsd:import namespace="652440b7-c5e9-4363-aca3-131b0c958a9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6f909-c1e1-48a2-8d43-da85bb37eb5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Tag immagine" ma:readOnly="false" ma:fieldId="{5cf76f15-5ced-4ddc-b409-7134ff3c332f}" ma:taxonomyMulti="true" ma:sspId="8dc55828-5dba-4680-8107-5c5d85fd546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2440b7-c5e9-4363-aca3-131b0c958a9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3817720-59e3-4e55-8b5b-98142e64efeb}" ma:internalName="TaxCatchAll" ma:showField="CatchAllData" ma:web="652440b7-c5e9-4363-aca3-131b0c958a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BFAC62-284A-4427-9204-C62AB16570E7}">
  <ds:schemaRefs>
    <ds:schemaRef ds:uri="http://schemas.microsoft.com/sharepoint/v3/contenttype/forms"/>
  </ds:schemaRefs>
</ds:datastoreItem>
</file>

<file path=customXml/itemProps2.xml><?xml version="1.0" encoding="utf-8"?>
<ds:datastoreItem xmlns:ds="http://schemas.openxmlformats.org/officeDocument/2006/customXml" ds:itemID="{4337A9AB-FECE-4401-97FA-6054CCD3582F}">
  <ds:schemaRefs>
    <ds:schemaRef ds:uri="http://schemas.microsoft.com/office/2006/metadata/properties"/>
    <ds:schemaRef ds:uri="http://schemas.microsoft.com/office/infopath/2007/PartnerControls"/>
    <ds:schemaRef ds:uri="cbf6f909-c1e1-48a2-8d43-da85bb37eb51"/>
    <ds:schemaRef ds:uri="652440b7-c5e9-4363-aca3-131b0c958a9d"/>
  </ds:schemaRefs>
</ds:datastoreItem>
</file>

<file path=customXml/itemProps3.xml><?xml version="1.0" encoding="utf-8"?>
<ds:datastoreItem xmlns:ds="http://schemas.openxmlformats.org/officeDocument/2006/customXml" ds:itemID="{87E38489-2940-4EED-BDB8-BFD0017EC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6f909-c1e1-48a2-8d43-da85bb37eb51"/>
    <ds:schemaRef ds:uri="652440b7-c5e9-4363-aca3-131b0c958a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960</TotalTime>
  <Words>1506</Words>
  <Application>Microsoft Office PowerPoint</Application>
  <PresentationFormat>A4 (21x29,7 cm)</PresentationFormat>
  <Paragraphs>70</Paragraphs>
  <Slides>3</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vt:i4>
      </vt:variant>
    </vt:vector>
  </HeadingPairs>
  <TitlesOfParts>
    <vt:vector size="10" baseType="lpstr">
      <vt:lpstr>Aptos</vt:lpstr>
      <vt:lpstr>Aptos Display</vt:lpstr>
      <vt:lpstr>Arial</vt:lpstr>
      <vt:lpstr>Arial Narrow</vt:lpstr>
      <vt:lpstr>Calibri</vt:lpstr>
      <vt:lpstr>Times New Roman</vt:lpstr>
      <vt:lpstr>Tema di Office</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Fabiola Letizia Falconieri</dc:creator>
  <cp:lastModifiedBy>Fabiola Letizia Falconieri</cp:lastModifiedBy>
  <cp:revision>15</cp:revision>
  <dcterms:created xsi:type="dcterms:W3CDTF">2024-08-17T15:38:53Z</dcterms:created>
  <dcterms:modified xsi:type="dcterms:W3CDTF">2025-09-11T07:10:37Z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0x010100C7762698916BCF499EC10B63D072E551</vt:lpwstr>
  </property>
</Properties>
</file>